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0F460-2BC8-4235-87F3-A8E259514EA4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EE49A-5948-4301-8554-7ED5F3E63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8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CF7C-E07F-4A08-8BE3-A67873B6CA43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A5F6-8658-4E5B-ADA8-69261F14660B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01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E567-BE62-413D-B992-FE2728515554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34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2A25-CADA-4DD4-9E44-5E9BC9F548E3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46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2895-07C8-4FC8-AC41-4480B17E561E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99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073B-D91A-4EC7-9B28-777A5E94104F}" type="datetime1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55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F602-EDEB-4052-B564-2FF7EE58133A}" type="datetime1">
              <a:rPr lang="en-IN" smtClean="0"/>
              <a:t>18-09-2020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91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9F8-65C8-4B80-BC1E-91D6BC8BA15C}" type="datetime1">
              <a:rPr lang="en-IN" smtClean="0"/>
              <a:t>18-09-2020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6C05-3DCC-4AC4-AC85-74D8E5B176C9}" type="datetime1">
              <a:rPr lang="en-IN" smtClean="0"/>
              <a:t>18-09-2020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90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F2A-32B9-4032-A93D-A33DAA79FFDF}" type="datetime1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71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597D1-27BC-4FF1-B9F4-9053CE6D840B}" type="datetime1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06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FC316-39CD-4F9F-9333-742D0139DCD9}" type="datetime1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47C6D-8F31-4ABB-8458-E72A2E58D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62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5F3B-142E-4932-937D-3516958DF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13" y="648587"/>
            <a:ext cx="8096693" cy="777394"/>
          </a:xfrm>
        </p:spPr>
        <p:txBody>
          <a:bodyPr>
            <a:noAutofit/>
          </a:bodyPr>
          <a:lstStyle/>
          <a:p>
            <a:r>
              <a:rPr lang="en-US" sz="3600" dirty="0"/>
              <a:t>Data Structure &amp; Algorithms (</a:t>
            </a:r>
            <a:r>
              <a:rPr lang="en-IN" sz="3600" dirty="0"/>
              <a:t>PCC-CS301)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BA0C4-A6E6-4A63-973D-FF9CD744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56725"/>
            <a:ext cx="6858000" cy="988828"/>
          </a:xfrm>
        </p:spPr>
        <p:txBody>
          <a:bodyPr>
            <a:normAutofit/>
          </a:bodyPr>
          <a:lstStyle/>
          <a:p>
            <a:r>
              <a:rPr lang="en-US" sz="3200" dirty="0"/>
              <a:t>Lecture 2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2B1C7-4262-4004-B14D-6089ACAC0DFB}"/>
              </a:ext>
            </a:extLst>
          </p:cNvPr>
          <p:cNvSpPr txBox="1"/>
          <p:nvPr/>
        </p:nvSpPr>
        <p:spPr>
          <a:xfrm>
            <a:off x="462516" y="5286083"/>
            <a:ext cx="4109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Dr. Dipak Kumar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Kole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Associate Professor, Dept. of CSE, JGEC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Email: dipak.kole@cse.jgec.ac.in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6E0FB-18AA-4D62-B484-CC5FA2BD4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94" y="1911241"/>
            <a:ext cx="2145484" cy="214548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9897E6-C30A-4D41-AD38-5AE6BE86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88613-738F-4662-91AB-2DE44E1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7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A319-B103-402D-95FE-3B9A2067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39" y="538076"/>
            <a:ext cx="7886700" cy="503340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Asymptotic Notations ( O, o, </a:t>
            </a:r>
            <a:r>
              <a:rPr lang="el-GR" sz="3600" dirty="0"/>
              <a:t>Ω</a:t>
            </a:r>
            <a:r>
              <a:rPr lang="en-US" sz="3600" dirty="0"/>
              <a:t>, </a:t>
            </a:r>
            <a:r>
              <a:rPr lang="el-GR" sz="3600" dirty="0"/>
              <a:t>ω</a:t>
            </a:r>
            <a:r>
              <a:rPr lang="en-US" sz="3600" dirty="0"/>
              <a:t>, </a:t>
            </a:r>
            <a:r>
              <a:rPr lang="el-GR" sz="3600" dirty="0"/>
              <a:t>ϴ</a:t>
            </a:r>
            <a:r>
              <a:rPr lang="en-US" sz="3600" dirty="0"/>
              <a:t>):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A5A6-27F9-410A-A457-0FCF7C7CB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3733"/>
            <a:ext cx="7886700" cy="6207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study </a:t>
            </a:r>
            <a:r>
              <a:rPr lang="en-IN" sz="2800" dirty="0"/>
              <a:t>Asymptotic Notations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C8851-1EB6-4DCF-801E-9C0ACDA70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34518"/>
            <a:ext cx="1210894" cy="3886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37E88-F155-4E98-BBD7-294C8C80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8" y="1423222"/>
            <a:ext cx="671769" cy="3886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8F0FE-46B0-4E77-8843-C26BE9C0A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55" y="1423222"/>
            <a:ext cx="1027108" cy="3898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910080-C833-42A2-A8B2-65BBAF608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02" y="1431098"/>
            <a:ext cx="2888419" cy="3886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C8418C-2873-4A3B-AF18-86C239381537}"/>
              </a:ext>
            </a:extLst>
          </p:cNvPr>
          <p:cNvSpPr txBox="1"/>
          <p:nvPr/>
        </p:nvSpPr>
        <p:spPr>
          <a:xfrm>
            <a:off x="788565" y="5419288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Dipak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FDF5E-41E4-4CC0-835C-E9B5DF773C19}"/>
              </a:ext>
            </a:extLst>
          </p:cNvPr>
          <p:cNvSpPr txBox="1"/>
          <p:nvPr/>
        </p:nvSpPr>
        <p:spPr>
          <a:xfrm>
            <a:off x="2088987" y="5419288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Sourav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D6A00-64AB-41A0-9EBF-FE31246ABAB3}"/>
              </a:ext>
            </a:extLst>
          </p:cNvPr>
          <p:cNvSpPr txBox="1"/>
          <p:nvPr/>
        </p:nvSpPr>
        <p:spPr>
          <a:xfrm>
            <a:off x="3248310" y="5443275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Ranjit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487E8-1506-429C-B40A-0E3F9102CFDE}"/>
              </a:ext>
            </a:extLst>
          </p:cNvPr>
          <p:cNvSpPr txBox="1"/>
          <p:nvPr/>
        </p:nvSpPr>
        <p:spPr>
          <a:xfrm>
            <a:off x="4024617" y="5443275"/>
            <a:ext cx="388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Dipak</a:t>
            </a:r>
            <a:r>
              <a:rPr lang="en-IN" dirty="0"/>
              <a:t>, </a:t>
            </a:r>
            <a:r>
              <a:rPr lang="en-US" dirty="0"/>
              <a:t>Ranjit, and Sourav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B738C-AEB3-4DE0-B793-E8D1CFF33215}"/>
              </a:ext>
            </a:extLst>
          </p:cNvPr>
          <p:cNvSpPr txBox="1"/>
          <p:nvPr/>
        </p:nvSpPr>
        <p:spPr>
          <a:xfrm>
            <a:off x="628650" y="5812607"/>
            <a:ext cx="537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is the tallest among these three?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0D853-EEBF-4455-830D-23AFCAEB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010A6-2AC2-44FD-9714-8AE95E1D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1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C1E7-9F85-4B95-B41E-883976AB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94"/>
            <a:ext cx="7886700" cy="494951"/>
          </a:xfrm>
        </p:spPr>
        <p:txBody>
          <a:bodyPr>
            <a:normAutofit fontScale="90000"/>
          </a:bodyPr>
          <a:lstStyle/>
          <a:p>
            <a:br>
              <a:rPr lang="en-US" sz="3100" dirty="0"/>
            </a:br>
            <a:r>
              <a:rPr lang="en-US" sz="3100" dirty="0"/>
              <a:t>Why study </a:t>
            </a:r>
            <a:r>
              <a:rPr lang="en-IN" sz="3100" dirty="0"/>
              <a:t>Asymptotic Notations ? (Cont..)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E8E-6ECB-488F-9E7F-5BC36CE1EAA9}"/>
              </a:ext>
            </a:extLst>
          </p:cNvPr>
          <p:cNvSpPr txBox="1"/>
          <p:nvPr/>
        </p:nvSpPr>
        <p:spPr>
          <a:xfrm>
            <a:off x="2474490" y="1056049"/>
            <a:ext cx="419502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Who is the tallest among these three?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2DD767-6C79-446B-BB51-3EFE18604A22}"/>
              </a:ext>
            </a:extLst>
          </p:cNvPr>
          <p:cNvGrpSpPr/>
          <p:nvPr/>
        </p:nvGrpSpPr>
        <p:grpSpPr>
          <a:xfrm>
            <a:off x="2919370" y="1425381"/>
            <a:ext cx="3473041" cy="487309"/>
            <a:chOff x="2919370" y="1425381"/>
            <a:chExt cx="3473041" cy="48730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545BAD-CBEC-4ECD-8849-BEED97B04E4A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4572000" y="1425381"/>
              <a:ext cx="0" cy="227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FD96BD1-938E-4653-87B8-B5EEC12625FF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652631"/>
              <a:ext cx="1820411" cy="260059"/>
            </a:xfrm>
            <a:prstGeom prst="bentConnector3">
              <a:avLst>
                <a:gd name="adj1" fmla="val 99769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729240B-82D6-4A26-A905-062698E4BEE4}"/>
                </a:ext>
              </a:extLst>
            </p:cNvPr>
            <p:cNvCxnSpPr/>
            <p:nvPr/>
          </p:nvCxnSpPr>
          <p:spPr>
            <a:xfrm rot="10800000" flipV="1">
              <a:off x="2919370" y="1652630"/>
              <a:ext cx="1652631" cy="260059"/>
            </a:xfrm>
            <a:prstGeom prst="bentConnector3">
              <a:avLst>
                <a:gd name="adj1" fmla="val 9974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9F50F39-0665-47F6-95A3-74A536FD6EC8}"/>
              </a:ext>
            </a:extLst>
          </p:cNvPr>
          <p:cNvSpPr/>
          <p:nvPr/>
        </p:nvSpPr>
        <p:spPr>
          <a:xfrm>
            <a:off x="1543576" y="1916881"/>
            <a:ext cx="2910978" cy="1359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Calculating the individual height, we can get the answer.</a:t>
            </a:r>
          </a:p>
          <a:p>
            <a:pPr algn="ctr"/>
            <a:r>
              <a:rPr lang="en-US" sz="1600" dirty="0"/>
              <a:t>(Using Exact individual computation)</a:t>
            </a:r>
            <a:endParaRPr lang="en-IN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FE0EE2-58D4-4E75-A409-ECA4F939DBE9}"/>
              </a:ext>
            </a:extLst>
          </p:cNvPr>
          <p:cNvSpPr/>
          <p:nvPr/>
        </p:nvSpPr>
        <p:spPr>
          <a:xfrm>
            <a:off x="4798503" y="1912688"/>
            <a:ext cx="3292678" cy="143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Calculating the exact individual height, we can get the answer using approximation.</a:t>
            </a:r>
          </a:p>
          <a:p>
            <a:pPr algn="ctr"/>
            <a:r>
              <a:rPr lang="en-US" sz="1600" dirty="0"/>
              <a:t>(Using the idea of individual solution)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86583-F9A7-4A6C-B3A3-4677FCBE652B}"/>
              </a:ext>
            </a:extLst>
          </p:cNvPr>
          <p:cNvSpPr txBox="1"/>
          <p:nvPr/>
        </p:nvSpPr>
        <p:spPr>
          <a:xfrm>
            <a:off x="356271" y="3582102"/>
            <a:ext cx="339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is very time consuming process with respect to other (More time is required to get the answer)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338F3D-43A4-4782-AB5A-BFED9C8F2DB9}"/>
              </a:ext>
            </a:extLst>
          </p:cNvPr>
          <p:cNvSpPr txBox="1"/>
          <p:nvPr/>
        </p:nvSpPr>
        <p:spPr>
          <a:xfrm>
            <a:off x="4693640" y="3607265"/>
            <a:ext cx="3397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is very easy process with respect to other (less time is required to get the answer)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CBF3C-EF42-4970-B134-7901A3640D18}"/>
              </a:ext>
            </a:extLst>
          </p:cNvPr>
          <p:cNvSpPr txBox="1"/>
          <p:nvPr/>
        </p:nvSpPr>
        <p:spPr>
          <a:xfrm>
            <a:off x="461394" y="4782431"/>
            <a:ext cx="796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asymptotic notations give us the </a:t>
            </a:r>
            <a:r>
              <a:rPr lang="en-US" b="1" dirty="0">
                <a:highlight>
                  <a:srgbClr val="FFFF00"/>
                </a:highlight>
              </a:rPr>
              <a:t>idea </a:t>
            </a:r>
            <a:r>
              <a:rPr lang="en-US" dirty="0"/>
              <a:t>about the time complexity of an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help of this beautiful idea, we find the best (efficient) algorithm</a:t>
            </a:r>
            <a:endParaRPr lang="en-IN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C2B6682-92C2-4F81-BA23-F54CAA87071F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981512" y="2596389"/>
            <a:ext cx="562064" cy="108637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712F7C4-3F98-4059-849D-99EA6A32F45F}"/>
              </a:ext>
            </a:extLst>
          </p:cNvPr>
          <p:cNvCxnSpPr>
            <a:cxnSpLocks/>
            <a:stCxn id="22" idx="3"/>
            <a:endCxn id="25" idx="3"/>
          </p:cNvCxnSpPr>
          <p:nvPr/>
        </p:nvCxnSpPr>
        <p:spPr>
          <a:xfrm>
            <a:off x="8091181" y="2629948"/>
            <a:ext cx="12700" cy="1438982"/>
          </a:xfrm>
          <a:prstGeom prst="curvedConnector3">
            <a:avLst>
              <a:gd name="adj1" fmla="val 371559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DCA8CF4-6C23-41AF-932D-D5FB0142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B559EFF-0449-49C6-869E-37EC784F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8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2" grpId="0" animBg="1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7668-F06C-4264-BB9E-D18E3D5F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40885"/>
          </a:xfrm>
        </p:spPr>
        <p:txBody>
          <a:bodyPr>
            <a:normAutofit/>
          </a:bodyPr>
          <a:lstStyle/>
          <a:p>
            <a:r>
              <a:rPr lang="en-IN" sz="3200" dirty="0"/>
              <a:t>Asymptotic Notations ( O, o, </a:t>
            </a:r>
            <a:r>
              <a:rPr lang="el-GR" sz="3200" dirty="0"/>
              <a:t>Ω</a:t>
            </a:r>
            <a:r>
              <a:rPr lang="en-US" sz="3200" dirty="0"/>
              <a:t>, </a:t>
            </a:r>
            <a:r>
              <a:rPr lang="el-GR" sz="3200" dirty="0"/>
              <a:t>ω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): (Cont..)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2B2DF-35B4-4994-952D-144A999419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673" y="1006678"/>
                <a:ext cx="8137321" cy="54861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To understand the Asymptotic notations, we must understand the following:</a:t>
                </a:r>
              </a:p>
              <a:p>
                <a:r>
                  <a:rPr lang="en-US" sz="1800" dirty="0">
                    <a:solidFill>
                      <a:schemeClr val="accent1"/>
                    </a:solidFill>
                  </a:rPr>
                  <a:t>Upper bound of a function</a:t>
                </a:r>
              </a:p>
              <a:p>
                <a:r>
                  <a:rPr lang="en-US" sz="1800" dirty="0">
                    <a:solidFill>
                      <a:schemeClr val="accent1"/>
                    </a:solidFill>
                  </a:rPr>
                  <a:t>Loose upper bound of a function</a:t>
                </a:r>
              </a:p>
              <a:p>
                <a:r>
                  <a:rPr lang="en-US" sz="1800" dirty="0">
                    <a:solidFill>
                      <a:schemeClr val="accent1"/>
                    </a:solidFill>
                  </a:rPr>
                  <a:t>Lower bound of a function</a:t>
                </a:r>
              </a:p>
              <a:p>
                <a:r>
                  <a:rPr lang="en-US" sz="1800" dirty="0">
                    <a:solidFill>
                      <a:schemeClr val="accent1"/>
                    </a:solidFill>
                  </a:rPr>
                  <a:t>Loose lower bound of a function</a:t>
                </a:r>
              </a:p>
              <a:p>
                <a:pPr marL="0" indent="0">
                  <a:buNone/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 1,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, …}</m:t>
                    </m:r>
                  </m:oMath>
                </a14:m>
                <a:endParaRPr lang="en-IN" sz="1800" dirty="0"/>
              </a:p>
              <a:p>
                <a:pPr marL="0" indent="0">
                  <a:buNone/>
                </a:pPr>
                <a:r>
                  <a:rPr lang="en-IN" sz="1800" dirty="0"/>
                  <a:t>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/>
                  <a:t> 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1800" dirty="0"/>
                  <a:t> is called an upper bound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/>
                  <a:t>.</a:t>
                </a:r>
              </a:p>
              <a:p>
                <a:r>
                  <a:rPr lang="en-IN" sz="1800" dirty="0"/>
                  <a:t>Here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800" dirty="0"/>
                  <a:t> or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IN" sz="1800" dirty="0"/>
                  <a:t> ….etc  are the upper bounds of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1800" dirty="0"/>
              </a:p>
              <a:p>
                <a:r>
                  <a:rPr lang="en-IN" sz="1800" dirty="0"/>
                  <a:t>Here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800" dirty="0"/>
                  <a:t> is called </a:t>
                </a:r>
                <a:r>
                  <a:rPr lang="en-IN" sz="1800" dirty="0">
                    <a:highlight>
                      <a:srgbClr val="FFFF00"/>
                    </a:highlight>
                  </a:rPr>
                  <a:t>tight upper bound </a:t>
                </a:r>
                <a:r>
                  <a:rPr lang="en-IN" sz="18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2,3,4,…</m:t>
                        </m:r>
                      </m:e>
                    </m:d>
                  </m:oMath>
                </a14:m>
                <a:r>
                  <a:rPr lang="en-IN" sz="1800" dirty="0"/>
                  <a:t> are called loose upper bounds of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1800" dirty="0"/>
                  <a:t>.</a:t>
                </a:r>
              </a:p>
              <a:p>
                <a:r>
                  <a:rPr lang="en-IN" sz="1800" dirty="0"/>
                  <a:t>It means that an upper bound may be </a:t>
                </a:r>
                <a:r>
                  <a:rPr lang="en-IN" sz="1800" dirty="0">
                    <a:highlight>
                      <a:srgbClr val="FFFF00"/>
                    </a:highlight>
                  </a:rPr>
                  <a:t>tight </a:t>
                </a:r>
                <a:r>
                  <a:rPr lang="en-IN" sz="1800" dirty="0"/>
                  <a:t>or may be </a:t>
                </a:r>
                <a:r>
                  <a:rPr lang="en-IN" sz="1800" dirty="0">
                    <a:highlight>
                      <a:srgbClr val="FFFF00"/>
                    </a:highlight>
                  </a:rPr>
                  <a:t>loose</a:t>
                </a:r>
              </a:p>
              <a:p>
                <a:pPr marL="0" indent="0">
                  <a:buNone/>
                </a:pPr>
                <a:r>
                  <a:rPr lang="en-IN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/>
                  <a:t> 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800" dirty="0"/>
                  <a:t> is called an lower bound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/>
                  <a:t>.</a:t>
                </a:r>
              </a:p>
              <a:p>
                <a:r>
                  <a:rPr lang="en-IN" sz="1800" dirty="0"/>
                  <a:t>Here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1800" dirty="0"/>
                  <a:t>0 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=−3 </m:t>
                    </m:r>
                  </m:oMath>
                </a14:m>
                <a:r>
                  <a:rPr lang="en-IN" sz="1800" dirty="0"/>
                  <a:t>….etc are the lower bounds of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1800" dirty="0"/>
              </a:p>
              <a:p>
                <a:r>
                  <a:rPr lang="en-IN" sz="1800" dirty="0"/>
                  <a:t>Here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800" dirty="0"/>
                  <a:t> is called </a:t>
                </a:r>
                <a:r>
                  <a:rPr lang="en-IN" sz="1800" dirty="0">
                    <a:highlight>
                      <a:srgbClr val="FFFF00"/>
                    </a:highlight>
                  </a:rPr>
                  <a:t>tight lower bound </a:t>
                </a:r>
                <a:r>
                  <a:rPr lang="en-IN" sz="18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−1,−2,−3,−4,…</m:t>
                        </m:r>
                      </m:e>
                    </m:d>
                  </m:oMath>
                </a14:m>
                <a:r>
                  <a:rPr lang="en-IN" sz="1800" dirty="0"/>
                  <a:t> are called loose lower bounds of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1800" dirty="0"/>
                  <a:t>.</a:t>
                </a:r>
              </a:p>
              <a:p>
                <a:r>
                  <a:rPr lang="en-IN" sz="1800" dirty="0"/>
                  <a:t>It means that an lower bound may be </a:t>
                </a:r>
                <a:r>
                  <a:rPr lang="en-IN" sz="1800" dirty="0">
                    <a:highlight>
                      <a:srgbClr val="FFFF00"/>
                    </a:highlight>
                  </a:rPr>
                  <a:t>tight </a:t>
                </a:r>
                <a:r>
                  <a:rPr lang="en-IN" sz="1800" dirty="0"/>
                  <a:t>or may be </a:t>
                </a:r>
                <a:r>
                  <a:rPr lang="en-IN" sz="1800" dirty="0">
                    <a:highlight>
                      <a:srgbClr val="FFFF00"/>
                    </a:highlight>
                  </a:rPr>
                  <a:t>loose</a:t>
                </a:r>
              </a:p>
              <a:p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  <a:p>
                <a:pPr marL="0" indent="0">
                  <a:buNone/>
                </a:pPr>
                <a:endParaRPr lang="en-I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42B2DF-35B4-4994-952D-144A999419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673" y="1006678"/>
                <a:ext cx="8137321" cy="5486195"/>
              </a:xfrm>
              <a:blipFill>
                <a:blip r:embed="rId2"/>
                <a:stretch>
                  <a:fillRect l="-674" t="-1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016DA-F482-4DDA-ACEA-8B328C86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37C9F-6EDA-4283-A610-950047F8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0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87C5-0095-43AF-A170-1FBC74CE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997"/>
          </a:xfrm>
        </p:spPr>
        <p:txBody>
          <a:bodyPr>
            <a:noAutofit/>
          </a:bodyPr>
          <a:lstStyle/>
          <a:p>
            <a:r>
              <a:rPr lang="en-US" sz="2800" dirty="0"/>
              <a:t>Understanding the upper &amp; Lower Bounds Concepts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0ECF11-8D5F-4B63-9894-09FE55BD1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073791"/>
            <a:ext cx="1769306" cy="4396457"/>
          </a:xfrm>
          <a:effectLst>
            <a:softEdge rad="889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06AA4-B599-4D93-AE28-46535339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F0E02-C349-493A-9F67-49829651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FC2CBD-C404-4EEC-9C74-947A65989235}"/>
                  </a:ext>
                </a:extLst>
              </p:cNvPr>
              <p:cNvSpPr txBox="1"/>
              <p:nvPr/>
            </p:nvSpPr>
            <p:spPr>
              <a:xfrm>
                <a:off x="536896" y="1073791"/>
                <a:ext cx="5632960" cy="5974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Who is this person?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What is his height?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Whatever statement will be made by you about this question, that must be true.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The actual height of </a:t>
                </a:r>
                <a:r>
                  <a:rPr lang="en-US" b="1" dirty="0" err="1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Abhinandan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b="1" dirty="0" err="1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Varthamanan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 is </a:t>
                </a:r>
                <a:r>
                  <a:rPr lang="en-IN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5’ 7”.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The possible following statement are: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His height is more than 4’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His height is more than 3’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His height is more than 5’2”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His height is less than 7’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His height is less than 6’5”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So many possible answer (correct statement) may come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𝟓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𝟕</m:t>
                        </m:r>
                        <m:r>
                          <m:rPr>
                            <m:nor/>
                          </m:r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+mj-lt"/>
                            <a:ea typeface="+mj-ea"/>
                            <a:cs typeface="+mj-cs"/>
                          </a:rPr>
                          <m:t>", 6′5"</m:t>
                        </m:r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𝟕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 : Set of upper bounds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6′5"</m:t>
                        </m:r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accent1">
                        <a:lumMod val="50000"/>
                      </a:schemeClr>
                    </a:solidFill>
                  </a:rPr>
                  <a:t> : Set of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</a:rPr>
                  <a:t>loose</a:t>
                </a:r>
                <a:r>
                  <a:rPr lang="en-US" sz="1600" i="1" dirty="0">
                    <a:solidFill>
                      <a:schemeClr val="accent1">
                        <a:lumMod val="50000"/>
                      </a:schemeClr>
                    </a:solidFill>
                  </a:rPr>
                  <a:t> upper bounds</a:t>
                </a:r>
                <a:endParaRPr lang="en-US" sz="1600" b="1" i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5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′</m:t>
                        </m:r>
                      </m:sup>
                    </m:sSup>
                    <m:r>
                      <a:rPr lang="en-US" sz="1600" b="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7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"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considered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tight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upper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bound</m:t>
                    </m:r>
                  </m:oMath>
                </a14:m>
                <a:endParaRPr lang="en-US" sz="1600" i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𝟓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𝟕</m:t>
                        </m:r>
                        <m:r>
                          <m:rPr>
                            <m:nor/>
                          </m:rPr>
                          <a:rPr lang="en-US" sz="16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+mj-lt"/>
                            <a:ea typeface="+mj-ea"/>
                            <a:cs typeface="+mj-cs"/>
                          </a:rPr>
                          <m:t>", 5′2"</m:t>
                        </m:r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</m:t>
                        </m:r>
                        <m:r>
                          <a:rPr lang="en-US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′…</m:t>
                        </m:r>
                      </m:e>
                    </m:d>
                    <m:r>
                      <a:rPr lang="en-US" sz="16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rPr>
                  <a:t>: Set of lower bounds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5′2"</m:t>
                        </m:r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4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,3′…</m:t>
                        </m:r>
                      </m:e>
                    </m:d>
                    <m:r>
                      <a:rPr lang="en-US" sz="1600" b="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sz="1600" i="1" dirty="0">
                    <a:solidFill>
                      <a:schemeClr val="accent1">
                        <a:lumMod val="50000"/>
                      </a:schemeClr>
                    </a:solidFill>
                  </a:rPr>
                  <a:t>: Set of </a:t>
                </a:r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</a:rPr>
                  <a:t>loose</a:t>
                </a:r>
                <a:r>
                  <a:rPr lang="en-US" sz="1600" i="1" dirty="0">
                    <a:solidFill>
                      <a:schemeClr val="accent1">
                        <a:lumMod val="50000"/>
                      </a:schemeClr>
                    </a:solidFill>
                  </a:rPr>
                  <a:t> lower bounds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5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7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"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considered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tight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lower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bound</m:t>
                    </m:r>
                  </m:oMath>
                </a14:m>
                <a:endParaRPr lang="en-US" sz="1600" i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5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7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"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also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called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as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tight</m:t>
                    </m:r>
                    <m:r>
                      <m:rPr>
                        <m:nor/>
                      </m:rP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b="1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bound</m:t>
                    </m:r>
                  </m:oMath>
                </a14:m>
                <a:endParaRPr lang="en-US" sz="1600" b="1" i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FC2CBD-C404-4EEC-9C74-947A6598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" y="1073791"/>
                <a:ext cx="5632960" cy="5974071"/>
              </a:xfrm>
              <a:prstGeom prst="rect">
                <a:avLst/>
              </a:prstGeom>
              <a:blipFill>
                <a:blip r:embed="rId3"/>
                <a:stretch>
                  <a:fillRect l="-649" t="-5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E89C08-4F0F-4533-82FA-D9DEF0AF8BC0}"/>
              </a:ext>
            </a:extLst>
          </p:cNvPr>
          <p:cNvSpPr txBox="1"/>
          <p:nvPr/>
        </p:nvSpPr>
        <p:spPr>
          <a:xfrm>
            <a:off x="6457950" y="5516387"/>
            <a:ext cx="176930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b="1" i="0" dirty="0" err="1">
                <a:solidFill>
                  <a:srgbClr val="000000"/>
                </a:solidFill>
                <a:effectLst/>
              </a:rPr>
              <a:t>Abhinandan</a:t>
            </a:r>
            <a:r>
              <a:rPr lang="en-IN" sz="11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IN" sz="1100" b="1" i="0" dirty="0" err="1">
                <a:solidFill>
                  <a:srgbClr val="000000"/>
                </a:solidFill>
                <a:effectLst/>
              </a:rPr>
              <a:t>Varthamanan</a:t>
            </a:r>
            <a:r>
              <a:rPr lang="en-IN" sz="1100" b="1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1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Fighter Pilot</a:t>
            </a:r>
            <a:r>
              <a:rPr lang="en-US" sz="1100" dirty="0">
                <a:solidFill>
                  <a:srgbClr val="202124"/>
                </a:solidFill>
                <a:latin typeface="arial" panose="020B0604020202020204" pitchFamily="34" charset="0"/>
              </a:rPr>
              <a:t>,             </a:t>
            </a:r>
            <a:r>
              <a:rPr lang="en-US" sz="11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Indian Air Force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IN" sz="1100" b="1" i="0" dirty="0">
              <a:solidFill>
                <a:srgbClr val="000000"/>
              </a:solidFill>
              <a:effectLst/>
            </a:endParaRPr>
          </a:p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475F1E-04F3-492D-B384-8A15A9CA1770}"/>
              </a:ext>
            </a:extLst>
          </p:cNvPr>
          <p:cNvCxnSpPr>
            <a:cxnSpLocks/>
          </p:cNvCxnSpPr>
          <p:nvPr/>
        </p:nvCxnSpPr>
        <p:spPr>
          <a:xfrm>
            <a:off x="8405769" y="1174459"/>
            <a:ext cx="1" cy="4102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B8AB-9B58-455D-9159-D7F47E0C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911224"/>
            <a:ext cx="8347046" cy="517079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Big Oh (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O): </a:t>
            </a:r>
            <a:r>
              <a:rPr lang="en-IN" sz="2000" dirty="0"/>
              <a:t>The big oh of a function gives us the idea of the </a:t>
            </a:r>
            <a:r>
              <a:rPr lang="en-IN" sz="2000" b="1" dirty="0">
                <a:highlight>
                  <a:srgbClr val="FFFF00"/>
                </a:highlight>
              </a:rPr>
              <a:t>asymptotic </a:t>
            </a:r>
            <a:r>
              <a:rPr lang="en-IN" sz="2000" b="1" dirty="0"/>
              <a:t>upper bound </a:t>
            </a:r>
            <a:r>
              <a:rPr lang="en-IN" sz="2000" dirty="0"/>
              <a:t>of a function.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Small oh(o): </a:t>
            </a:r>
            <a:r>
              <a:rPr lang="en-IN" sz="2000" dirty="0"/>
              <a:t>The small oh of a function gives us the idea of the </a:t>
            </a:r>
            <a:r>
              <a:rPr lang="en-IN" sz="2000" b="1" dirty="0">
                <a:highlight>
                  <a:srgbClr val="FFFF00"/>
                </a:highlight>
              </a:rPr>
              <a:t>asymptotic </a:t>
            </a:r>
            <a:r>
              <a:rPr lang="en-IN" sz="2000" b="1" dirty="0"/>
              <a:t>loose upper bound </a:t>
            </a:r>
            <a:r>
              <a:rPr lang="en-IN" sz="2000" dirty="0"/>
              <a:t>of a function.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Big Omega (</a:t>
            </a:r>
            <a:r>
              <a:rPr lang="el-GR" sz="2000" dirty="0">
                <a:solidFill>
                  <a:schemeClr val="accent1">
                    <a:lumMod val="75000"/>
                  </a:schemeClr>
                </a:solidFill>
              </a:rPr>
              <a:t>Ω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): </a:t>
            </a:r>
            <a:r>
              <a:rPr lang="en-IN" sz="2000" dirty="0"/>
              <a:t>The big omega of a function gives us the idea of the </a:t>
            </a:r>
            <a:r>
              <a:rPr lang="en-IN" sz="2000" b="1" dirty="0">
                <a:highlight>
                  <a:srgbClr val="FFFF00"/>
                </a:highlight>
              </a:rPr>
              <a:t>asymptotic  </a:t>
            </a:r>
            <a:r>
              <a:rPr lang="en-IN" sz="2000" dirty="0"/>
              <a:t>lower bound of a function.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Small omega (</a:t>
            </a:r>
            <a:r>
              <a:rPr lang="el-GR" sz="2000" dirty="0">
                <a:solidFill>
                  <a:schemeClr val="accent1">
                    <a:lumMod val="75000"/>
                  </a:schemeClr>
                </a:solidFill>
              </a:rPr>
              <a:t>ω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): </a:t>
            </a:r>
            <a:r>
              <a:rPr lang="en-IN" sz="2000" dirty="0"/>
              <a:t>The small omega of a function gives us the idea of the </a:t>
            </a:r>
            <a:r>
              <a:rPr lang="en-IN" sz="2000" b="1" dirty="0">
                <a:highlight>
                  <a:srgbClr val="FFFF00"/>
                </a:highlight>
              </a:rPr>
              <a:t>asymptotic  </a:t>
            </a:r>
            <a:r>
              <a:rPr lang="en-IN" sz="2000" dirty="0"/>
              <a:t>loose lower bound of a function.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Theta (</a:t>
            </a:r>
            <a:r>
              <a:rPr lang="el-GR" sz="2000" dirty="0">
                <a:solidFill>
                  <a:schemeClr val="accent1">
                    <a:lumMod val="75000"/>
                  </a:schemeClr>
                </a:solidFill>
              </a:rPr>
              <a:t>ϴ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): </a:t>
            </a:r>
            <a:r>
              <a:rPr lang="en-US" sz="2000" dirty="0"/>
              <a:t>The theta </a:t>
            </a:r>
            <a:r>
              <a:rPr lang="en-IN" sz="2000" dirty="0"/>
              <a:t>of a function </a:t>
            </a:r>
            <a:r>
              <a:rPr lang="en-US" sz="2000" dirty="0"/>
              <a:t>gives us the idea the </a:t>
            </a:r>
            <a:r>
              <a:rPr lang="en-IN" sz="2000" b="1" dirty="0">
                <a:highlight>
                  <a:srgbClr val="FFFF00"/>
                </a:highlight>
              </a:rPr>
              <a:t>asymptotic </a:t>
            </a:r>
            <a:r>
              <a:rPr lang="en-US" sz="2000" dirty="0"/>
              <a:t>tight bound of a function.</a:t>
            </a:r>
            <a:endParaRPr lang="en-IN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66C675-53EC-4787-98A7-183C754B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614"/>
            <a:ext cx="7886700" cy="453007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Asymptotic Notations ( O, o, </a:t>
            </a:r>
            <a:r>
              <a:rPr lang="el-GR" sz="3200" dirty="0"/>
              <a:t>Ω</a:t>
            </a:r>
            <a:r>
              <a:rPr lang="en-US" sz="3200" dirty="0"/>
              <a:t>, </a:t>
            </a:r>
            <a:r>
              <a:rPr lang="el-GR" sz="3200" dirty="0"/>
              <a:t>ω</a:t>
            </a:r>
            <a:r>
              <a:rPr lang="en-US" sz="3200" dirty="0"/>
              <a:t>, </a:t>
            </a:r>
            <a:r>
              <a:rPr lang="el-GR" sz="3200" dirty="0"/>
              <a:t>ϴ</a:t>
            </a:r>
            <a:r>
              <a:rPr lang="en-US" sz="3200" dirty="0"/>
              <a:t>): (Cont..)</a:t>
            </a:r>
            <a:endParaRPr lang="en-IN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4407-DAEC-4DB4-B534-6A9B5DC1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345C-3BFC-407D-8F8A-B3C4C3F4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86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0A8E-C8DE-45EF-AFCF-83C91765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2496"/>
          </a:xfrm>
        </p:spPr>
        <p:txBody>
          <a:bodyPr>
            <a:noAutofit/>
          </a:bodyPr>
          <a:lstStyle/>
          <a:p>
            <a:r>
              <a:rPr lang="en-IN" sz="2800" dirty="0"/>
              <a:t>Asymptotic Notations ( O, o, </a:t>
            </a:r>
            <a:r>
              <a:rPr lang="el-GR" sz="2800" dirty="0"/>
              <a:t>Ω</a:t>
            </a:r>
            <a:r>
              <a:rPr lang="en-US" sz="2800" dirty="0"/>
              <a:t>, </a:t>
            </a:r>
            <a:r>
              <a:rPr lang="el-GR" sz="2800" dirty="0"/>
              <a:t>ω</a:t>
            </a:r>
            <a:r>
              <a:rPr lang="en-US" sz="2800" dirty="0"/>
              <a:t>, </a:t>
            </a:r>
            <a:r>
              <a:rPr lang="el-GR" sz="2800" dirty="0"/>
              <a:t>ϴ</a:t>
            </a:r>
            <a:r>
              <a:rPr lang="en-US" sz="2800" dirty="0"/>
              <a:t>): (Cont..)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C0CBD-873B-4039-8045-2AB41B076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3" y="1071241"/>
            <a:ext cx="3884705" cy="29135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20FF9-A555-4783-AA1E-9BE4A96F1CFE}"/>
              </a:ext>
            </a:extLst>
          </p:cNvPr>
          <p:cNvSpPr txBox="1"/>
          <p:nvPr/>
        </p:nvSpPr>
        <p:spPr>
          <a:xfrm>
            <a:off x="746620" y="1143001"/>
            <a:ext cx="40602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asymptotic mean? </a:t>
            </a:r>
          </a:p>
          <a:p>
            <a:endParaRPr lang="en-US" sz="1200" dirty="0"/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The definition of asymptotic is a line that approaches a curve but never intersect (never crossing</a:t>
            </a:r>
            <a:r>
              <a:rPr lang="en-US" sz="2000" dirty="0">
                <a:solidFill>
                  <a:srgbClr val="222222"/>
                </a:solidFill>
                <a:latin typeface="Open Sans"/>
              </a:rPr>
              <a:t>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rgbClr val="222222"/>
                </a:solidFill>
                <a:effectLst/>
                <a:latin typeface="inherit"/>
              </a:rPr>
              <a:t>A curve and a line that get closer but do not intersect are examples of a curve and a line that are asymptotic to each other.</a:t>
            </a:r>
          </a:p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12F207-6066-4927-8A3C-7B35D405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D27CC-038B-4ABA-85F3-93C1772E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9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6F44-F661-4ABA-AC78-CBBCB9CE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99608"/>
          </a:xfrm>
        </p:spPr>
        <p:txBody>
          <a:bodyPr>
            <a:noAutofit/>
          </a:bodyPr>
          <a:lstStyle/>
          <a:p>
            <a:r>
              <a:rPr lang="en-US" sz="3600" dirty="0"/>
              <a:t>Conclusion of Lecture 2: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2084-5C18-49F5-94D5-5F46A168F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4735"/>
            <a:ext cx="7886700" cy="531022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We have covered the following:</a:t>
            </a:r>
          </a:p>
          <a:p>
            <a:r>
              <a:rPr lang="en-US" sz="2100" b="1" dirty="0"/>
              <a:t>Different cases of Time Complexities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900" dirty="0"/>
              <a:t> Best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900" dirty="0"/>
              <a:t> Average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900" dirty="0"/>
              <a:t> Worst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900" dirty="0"/>
              <a:t> Example </a:t>
            </a:r>
          </a:p>
          <a:p>
            <a:r>
              <a:rPr lang="en-IN" sz="2100" b="1" dirty="0"/>
              <a:t>Asymptotic Notations ( O, o, </a:t>
            </a:r>
            <a:r>
              <a:rPr lang="el-GR" sz="2100" b="1" dirty="0"/>
              <a:t>Ω</a:t>
            </a:r>
            <a:r>
              <a:rPr lang="en-US" sz="2100" b="1" dirty="0"/>
              <a:t>, </a:t>
            </a:r>
            <a:r>
              <a:rPr lang="el-GR" sz="2100" b="1" dirty="0"/>
              <a:t>ω</a:t>
            </a:r>
            <a:r>
              <a:rPr lang="en-US" sz="2100" b="1" dirty="0"/>
              <a:t>, </a:t>
            </a:r>
            <a:r>
              <a:rPr lang="el-GR" sz="2100" b="1" dirty="0"/>
              <a:t>ϴ</a:t>
            </a:r>
            <a:r>
              <a:rPr lang="en-US" sz="2100" b="1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 Why do we study asymptotic notations?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Big oh (</a:t>
            </a:r>
            <a:r>
              <a:rPr lang="en-IN" sz="1900" dirty="0"/>
              <a:t>O</a:t>
            </a:r>
            <a:r>
              <a:rPr lang="en-US" sz="19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 Small oh (</a:t>
            </a:r>
            <a:r>
              <a:rPr lang="en-IN" sz="1900" dirty="0"/>
              <a:t>o</a:t>
            </a:r>
            <a:r>
              <a:rPr lang="en-US" sz="19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 Big omega (</a:t>
            </a:r>
            <a:r>
              <a:rPr lang="el-GR" sz="1900" dirty="0"/>
              <a:t>Ω</a:t>
            </a:r>
            <a:r>
              <a:rPr lang="en-US" sz="19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 Small omega (</a:t>
            </a:r>
            <a:r>
              <a:rPr lang="el-GR" sz="1900" dirty="0"/>
              <a:t>ω</a:t>
            </a:r>
            <a:r>
              <a:rPr lang="en-US" sz="19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/>
              <a:t> Theta (</a:t>
            </a:r>
            <a:r>
              <a:rPr lang="el-GR" sz="1900" dirty="0"/>
              <a:t>ϴ</a:t>
            </a:r>
            <a:r>
              <a:rPr lang="en-US" sz="1900" dirty="0"/>
              <a:t>)</a:t>
            </a:r>
            <a:endParaRPr lang="en-IN" sz="1900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To be discussed the following in the Lecture 3:</a:t>
            </a:r>
          </a:p>
          <a:p>
            <a:pPr marL="0" indent="0" algn="ctr">
              <a:buNone/>
            </a:pPr>
            <a:endParaRPr lang="en-IN" sz="2100" dirty="0"/>
          </a:p>
          <a:p>
            <a:pPr marL="973138" lvl="1" indent="679450" algn="just">
              <a:buFont typeface="Wingdings" pitchFamily="2" charset="2"/>
              <a:buChar char="ü"/>
            </a:pPr>
            <a:r>
              <a:rPr lang="en-US" sz="2200" b="1" dirty="0"/>
              <a:t>Formal Definition </a:t>
            </a:r>
            <a:r>
              <a:rPr lang="en-US" sz="2200" dirty="0"/>
              <a:t>of Individual Asymptotic Notation</a:t>
            </a:r>
          </a:p>
          <a:p>
            <a:pPr marL="973138" lvl="1" indent="679450" algn="just">
              <a:buFont typeface="Wingdings" pitchFamily="2" charset="2"/>
              <a:buChar char="ü"/>
            </a:pPr>
            <a:r>
              <a:rPr lang="en-US" sz="2200" dirty="0"/>
              <a:t>Geometrical Interpretation of each Asymptotic Notation</a:t>
            </a:r>
          </a:p>
          <a:p>
            <a:pPr marL="973138" lvl="1" indent="679450" algn="just">
              <a:buFont typeface="Wingdings" pitchFamily="2" charset="2"/>
              <a:buChar char="ü"/>
            </a:pPr>
            <a:r>
              <a:rPr lang="en-US" sz="2200" dirty="0"/>
              <a:t>Examples to understand the corresponding notation</a:t>
            </a:r>
          </a:p>
          <a:p>
            <a:pPr marL="973138" lvl="1" indent="679450" algn="just">
              <a:buFont typeface="Wingdings" pitchFamily="2" charset="2"/>
              <a:buChar char="ü"/>
            </a:pPr>
            <a:r>
              <a:rPr lang="en-US" sz="2200" dirty="0"/>
              <a:t>Properties of Big Oh Asymptotic Notation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C3C3F-89CC-4C5B-908D-74DBBD7B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FC250-F95C-4D3D-88CA-BC574D85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8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B8F8-0C9D-4F74-AD08-53D61B3D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: Lecture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04A7-3812-4A6F-B5FE-5957119C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2112"/>
            <a:ext cx="7886700" cy="4964851"/>
          </a:xfrm>
        </p:spPr>
        <p:txBody>
          <a:bodyPr/>
          <a:lstStyle/>
          <a:p>
            <a:r>
              <a:rPr lang="en-US" dirty="0"/>
              <a:t>Different cases of Time Complexities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Best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Average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Worst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 Example </a:t>
            </a:r>
          </a:p>
          <a:p>
            <a:r>
              <a:rPr lang="en-IN" dirty="0"/>
              <a:t>Asymptotic Notations ( O, o, </a:t>
            </a:r>
            <a:r>
              <a:rPr lang="el-GR" dirty="0"/>
              <a:t>Ω</a:t>
            </a:r>
            <a:r>
              <a:rPr lang="en-US" dirty="0"/>
              <a:t>, </a:t>
            </a:r>
            <a:r>
              <a:rPr lang="el-GR" dirty="0"/>
              <a:t>ω</a:t>
            </a:r>
            <a:r>
              <a:rPr lang="en-US" dirty="0"/>
              <a:t>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Why do we study asymptotic notations?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Big oh (</a:t>
            </a:r>
            <a:r>
              <a:rPr lang="en-IN" sz="2000" dirty="0"/>
              <a:t>O</a:t>
            </a:r>
            <a:r>
              <a:rPr lang="en-US" sz="20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Small oh (</a:t>
            </a:r>
            <a:r>
              <a:rPr lang="en-IN" sz="2000" dirty="0"/>
              <a:t>o</a:t>
            </a:r>
            <a:r>
              <a:rPr lang="en-US" sz="20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Big omega (</a:t>
            </a:r>
            <a:r>
              <a:rPr lang="el-GR" sz="2000" dirty="0"/>
              <a:t>Ω</a:t>
            </a:r>
            <a:r>
              <a:rPr lang="en-US" sz="20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Small omega (</a:t>
            </a:r>
            <a:r>
              <a:rPr lang="el-GR" sz="2000" dirty="0"/>
              <a:t>ω</a:t>
            </a:r>
            <a:r>
              <a:rPr lang="en-US" sz="20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Theta (</a:t>
            </a:r>
            <a:r>
              <a:rPr lang="el-GR" sz="2000" dirty="0"/>
              <a:t>ϴ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CF647-353D-4015-9F04-BC0E6CC6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41449-D0D5-4F91-B297-CFBD225E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1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1F3A-F4BB-476A-BDF8-4841F407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893"/>
            <a:ext cx="7696643" cy="4040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Different cases of Time Complexities Analysis: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5958-BACC-4467-8B0A-87A51F22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35" y="2466753"/>
            <a:ext cx="8261498" cy="371021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highlight>
                  <a:srgbClr val="FFFF00"/>
                </a:highlight>
              </a:rPr>
              <a:t>Best case Analysis</a:t>
            </a:r>
            <a:r>
              <a:rPr lang="en-IN" sz="2000" dirty="0">
                <a:highlight>
                  <a:srgbClr val="FFFF00"/>
                </a:highlight>
              </a:rPr>
              <a:t>: </a:t>
            </a:r>
            <a:r>
              <a:rPr lang="en-IN" sz="2000" dirty="0"/>
              <a:t>It defines the input for which an algorithm will take minimum time to execute.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highlight>
                  <a:srgbClr val="FFFF00"/>
                </a:highlight>
              </a:rPr>
              <a:t>Worst case </a:t>
            </a:r>
            <a:r>
              <a:rPr lang="en-US" sz="2000" dirty="0">
                <a:highlight>
                  <a:srgbClr val="FFFF00"/>
                </a:highlight>
              </a:rPr>
              <a:t>Analysis</a:t>
            </a:r>
            <a:r>
              <a:rPr lang="en-IN" sz="2000" dirty="0">
                <a:highlight>
                  <a:srgbClr val="FFFF00"/>
                </a:highlight>
              </a:rPr>
              <a:t>: </a:t>
            </a:r>
            <a:r>
              <a:rPr lang="en-IN" sz="2000" dirty="0"/>
              <a:t>It defines the input for which an algorithm will take maximum time to execute.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highlight>
                  <a:srgbClr val="FFFF00"/>
                </a:highlight>
              </a:rPr>
              <a:t>Average case </a:t>
            </a:r>
            <a:r>
              <a:rPr lang="en-US" sz="2000" dirty="0">
                <a:highlight>
                  <a:srgbClr val="FFFF00"/>
                </a:highlight>
              </a:rPr>
              <a:t>Analysis</a:t>
            </a:r>
            <a:r>
              <a:rPr lang="en-IN" sz="2000" dirty="0">
                <a:highlight>
                  <a:srgbClr val="FFFF00"/>
                </a:highlight>
              </a:rPr>
              <a:t>: </a:t>
            </a:r>
            <a:r>
              <a:rPr lang="en-IN" sz="2000" dirty="0"/>
              <a:t>It is usually harder to </a:t>
            </a:r>
            <a:r>
              <a:rPr lang="en-IN" sz="2000" dirty="0" err="1"/>
              <a:t>analyze</a:t>
            </a:r>
            <a:r>
              <a:rPr lang="en-IN" sz="2000" dirty="0"/>
              <a:t> the average behaviour of an algorithm than to </a:t>
            </a:r>
            <a:r>
              <a:rPr lang="en-IN" sz="2000" dirty="0" err="1"/>
              <a:t>analyze</a:t>
            </a:r>
            <a:r>
              <a:rPr lang="en-IN" sz="2000" dirty="0"/>
              <a:t> the behaviour in the worst case. In this case, we assume that all inputs of a given size are equally likely and do the probabilistic analysis for the average case.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EFFEB9-B21B-4303-BE63-A56B35390D9E}"/>
              </a:ext>
            </a:extLst>
          </p:cNvPr>
          <p:cNvGrpSpPr/>
          <p:nvPr/>
        </p:nvGrpSpPr>
        <p:grpSpPr>
          <a:xfrm>
            <a:off x="542259" y="1052622"/>
            <a:ext cx="7783034" cy="1228062"/>
            <a:chOff x="542259" y="1052622"/>
            <a:chExt cx="7783034" cy="12280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EF3CBD-0208-4A47-9329-0313454B9F4B}"/>
                </a:ext>
              </a:extLst>
            </p:cNvPr>
            <p:cNvSpPr/>
            <p:nvPr/>
          </p:nvSpPr>
          <p:spPr>
            <a:xfrm>
              <a:off x="3125973" y="1052622"/>
              <a:ext cx="2612098" cy="404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 Complexity Analysis</a:t>
              </a:r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E0DEDE-8791-44F2-A76F-9FAD30B8DCBE}"/>
                </a:ext>
              </a:extLst>
            </p:cNvPr>
            <p:cNvSpPr/>
            <p:nvPr/>
          </p:nvSpPr>
          <p:spPr>
            <a:xfrm>
              <a:off x="542259" y="1828796"/>
              <a:ext cx="1754372" cy="404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Best case Analysis</a:t>
              </a:r>
              <a:endParaRPr lang="en-IN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007715-A453-4422-A92F-B5B7F89377E3}"/>
                </a:ext>
              </a:extLst>
            </p:cNvPr>
            <p:cNvSpPr/>
            <p:nvPr/>
          </p:nvSpPr>
          <p:spPr>
            <a:xfrm>
              <a:off x="3495121" y="1828800"/>
              <a:ext cx="1877310" cy="404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Average case Analysis</a:t>
              </a:r>
              <a:endParaRPr lang="en-IN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E34EA4-3CB7-4F16-A0CB-9AA2AB5A63B3}"/>
                </a:ext>
              </a:extLst>
            </p:cNvPr>
            <p:cNvSpPr/>
            <p:nvPr/>
          </p:nvSpPr>
          <p:spPr>
            <a:xfrm>
              <a:off x="6570921" y="1876646"/>
              <a:ext cx="1754372" cy="404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Worst case Analysis</a:t>
              </a:r>
              <a:endParaRPr lang="en-IN" sz="1400" dirty="0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F5043FB3-94E8-4537-928D-E2885355B93B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2739666" y="136440"/>
              <a:ext cx="372136" cy="3012577"/>
            </a:xfrm>
            <a:prstGeom prst="bentConnector3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2C05459-C471-40C8-9435-A4549F395096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rot="16200000" flipH="1">
              <a:off x="5730071" y="158610"/>
              <a:ext cx="419986" cy="3016085"/>
            </a:xfrm>
            <a:prstGeom prst="bentConnector3">
              <a:avLst>
                <a:gd name="adj1" fmla="val 50000"/>
              </a:avLst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0AAC79-D374-416E-890E-7C4F13B9998B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432022" y="1456660"/>
              <a:ext cx="1754" cy="37214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B7339-4B7C-4A07-86CC-879841C7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9BEAC-799C-43DF-9BFE-306F6665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33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765B-D290-4FF1-87D3-04F26508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8056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Example to understand the best case, worst case and average case analysis of an Algorithm: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FA631-5ED8-4210-AEEE-2ED59A684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50" y="1233183"/>
                <a:ext cx="8338656" cy="2474752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Write an algorithm to search whether a given element present in the given list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given elements or not. </a:t>
                </a:r>
              </a:p>
              <a:p>
                <a:pPr marL="0" indent="0" algn="just">
                  <a:buNone/>
                </a:pPr>
                <a:r>
                  <a:rPr lang="en-IN" sz="1800" dirty="0"/>
                  <a:t>Here,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1800" dirty="0"/>
              </a:p>
              <a:p>
                <a:pPr marL="0" indent="0" algn="just">
                  <a:buNone/>
                </a:pPr>
                <a:endParaRPr lang="en-IN" sz="1800" dirty="0"/>
              </a:p>
              <a:p>
                <a:pPr marL="0" indent="0" algn="just">
                  <a:buNone/>
                </a:pPr>
                <a:endParaRPr lang="en-IN" sz="1800" dirty="0"/>
              </a:p>
              <a:p>
                <a:pPr marL="0" indent="0" algn="just">
                  <a:buNone/>
                </a:pPr>
                <a:endParaRPr lang="en-IN" sz="1800" dirty="0"/>
              </a:p>
              <a:p>
                <a:pPr marL="0" indent="0" algn="just">
                  <a:buNone/>
                </a:pPr>
                <a:r>
                  <a:rPr lang="en-IN" sz="1800" dirty="0"/>
                  <a:t>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FA631-5ED8-4210-AEEE-2ED59A684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50" y="1233183"/>
                <a:ext cx="8338656" cy="2474752"/>
              </a:xfrm>
              <a:blipFill>
                <a:blip r:embed="rId2"/>
                <a:stretch>
                  <a:fillRect l="-804" t="-3448" r="-7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BA806D-0F8E-4D8B-84D2-8E729FE13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670401"/>
              </p:ext>
            </p:extLst>
          </p:nvPr>
        </p:nvGraphicFramePr>
        <p:xfrm>
          <a:off x="1414943" y="289863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7731259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667780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7453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40246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54828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57337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699158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653487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674517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55861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502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9711A9-F156-4254-97A4-532540992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01770"/>
              </p:ext>
            </p:extLst>
          </p:nvPr>
        </p:nvGraphicFramePr>
        <p:xfrm>
          <a:off x="1414943" y="252779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482699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969501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52014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91962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65900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22658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341000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142111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493210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864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78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497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842E22-00EA-49CC-A1DE-BC8A61D861A4}"/>
              </a:ext>
            </a:extLst>
          </p:cNvPr>
          <p:cNvSpPr txBox="1"/>
          <p:nvPr/>
        </p:nvSpPr>
        <p:spPr>
          <a:xfrm>
            <a:off x="973123" y="2898630"/>
            <a:ext cx="44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362C3-4DFD-49A9-8519-B1E029584539}"/>
                  </a:ext>
                </a:extLst>
              </p:cNvPr>
              <p:cNvSpPr txBox="1"/>
              <p:nvPr/>
            </p:nvSpPr>
            <p:spPr>
              <a:xfrm>
                <a:off x="645429" y="4112331"/>
                <a:ext cx="1435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362C3-4DFD-49A9-8519-B1E029584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9" y="4112331"/>
                <a:ext cx="14350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CFD25AB-8583-4D37-A7BB-3DFC61814ACC}"/>
              </a:ext>
            </a:extLst>
          </p:cNvPr>
          <p:cNvSpPr txBox="1"/>
          <p:nvPr/>
        </p:nvSpPr>
        <p:spPr>
          <a:xfrm>
            <a:off x="2265113" y="4112331"/>
            <a:ext cx="129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B2FC01-9D86-4D39-98C1-C1BD2C5F3576}"/>
                  </a:ext>
                </a:extLst>
              </p:cNvPr>
              <p:cNvSpPr txBox="1"/>
              <p:nvPr/>
            </p:nvSpPr>
            <p:spPr>
              <a:xfrm>
                <a:off x="3986820" y="4145437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B2FC01-9D86-4D39-98C1-C1BD2C5F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20" y="4145437"/>
                <a:ext cx="9272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7348B0-F0E7-4E8E-BAC1-2A25B4308449}"/>
                  </a:ext>
                </a:extLst>
              </p:cNvPr>
              <p:cNvSpPr txBox="1"/>
              <p:nvPr/>
            </p:nvSpPr>
            <p:spPr>
              <a:xfrm>
                <a:off x="5893169" y="4211548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𝐵𝑒𝑠𝑡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𝐶𝑎𝑠𝑒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7348B0-F0E7-4E8E-BAC1-2A25B430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169" y="4211548"/>
                <a:ext cx="927246" cy="369332"/>
              </a:xfrm>
              <a:prstGeom prst="rect">
                <a:avLst/>
              </a:prstGeom>
              <a:blipFill>
                <a:blip r:embed="rId5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442672-0298-455B-AFCA-D4E461683B61}"/>
                  </a:ext>
                </a:extLst>
              </p:cNvPr>
              <p:cNvSpPr txBox="1"/>
              <p:nvPr/>
            </p:nvSpPr>
            <p:spPr>
              <a:xfrm>
                <a:off x="697422" y="4687670"/>
                <a:ext cx="1435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=59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442672-0298-455B-AFCA-D4E46168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22" y="4687670"/>
                <a:ext cx="14350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A0A586C-8624-4287-B63B-F1E928EC6B69}"/>
              </a:ext>
            </a:extLst>
          </p:cNvPr>
          <p:cNvSpPr txBox="1"/>
          <p:nvPr/>
        </p:nvSpPr>
        <p:spPr>
          <a:xfrm>
            <a:off x="2317106" y="4687670"/>
            <a:ext cx="129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A55734-9053-4B29-906D-769951DD1327}"/>
                  </a:ext>
                </a:extLst>
              </p:cNvPr>
              <p:cNvSpPr txBox="1"/>
              <p:nvPr/>
            </p:nvSpPr>
            <p:spPr>
              <a:xfrm>
                <a:off x="4038813" y="4720776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9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A55734-9053-4B29-906D-769951DD1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13" y="4720776"/>
                <a:ext cx="92724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B9D5F6-1A61-4593-8526-C22516403954}"/>
                  </a:ext>
                </a:extLst>
              </p:cNvPr>
              <p:cNvSpPr txBox="1"/>
              <p:nvPr/>
            </p:nvSpPr>
            <p:spPr>
              <a:xfrm>
                <a:off x="5945162" y="4786887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𝑊𝑜𝑟𝑠𝑡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𝐶𝑎𝑠𝑒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B9D5F6-1A61-4593-8526-C22516403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162" y="4786887"/>
                <a:ext cx="927246" cy="369332"/>
              </a:xfrm>
              <a:prstGeom prst="rect">
                <a:avLst/>
              </a:prstGeom>
              <a:blipFill>
                <a:blip r:embed="rId8"/>
                <a:stretch>
                  <a:fillRect l="-25658" r="-20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6838E8B-D987-4EF8-AB7A-E1170C9517D3}"/>
              </a:ext>
            </a:extLst>
          </p:cNvPr>
          <p:cNvGrpSpPr/>
          <p:nvPr/>
        </p:nvGrpSpPr>
        <p:grpSpPr>
          <a:xfrm>
            <a:off x="697422" y="3345279"/>
            <a:ext cx="7674790" cy="813935"/>
            <a:chOff x="697422" y="3529837"/>
            <a:chExt cx="7674790" cy="8139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106763-2CA2-4316-ACFE-485BD80FD07E}"/>
                </a:ext>
              </a:extLst>
            </p:cNvPr>
            <p:cNvGrpSpPr/>
            <p:nvPr/>
          </p:nvGrpSpPr>
          <p:grpSpPr>
            <a:xfrm>
              <a:off x="697422" y="3529837"/>
              <a:ext cx="6230943" cy="784168"/>
              <a:chOff x="697422" y="3499106"/>
              <a:chExt cx="6230943" cy="784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0BDCC63-7616-484A-9AF8-CC151FF4F673}"/>
                      </a:ext>
                    </a:extLst>
                  </p:cNvPr>
                  <p:cNvSpPr txBox="1"/>
                  <p:nvPr/>
                </p:nvSpPr>
                <p:spPr>
                  <a:xfrm>
                    <a:off x="697422" y="3499106"/>
                    <a:ext cx="143504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highlight>
                          <a:srgbClr val="FFFF00"/>
                        </a:highlight>
                      </a:rPr>
                      <a:t>Searching </a:t>
                    </a:r>
                  </a:p>
                  <a:p>
                    <a:pPr algn="ctr"/>
                    <a:r>
                      <a:rPr lang="en-US" dirty="0">
                        <a:highlight>
                          <a:srgbClr val="FFFF00"/>
                        </a:highlight>
                      </a:rPr>
                      <a:t>Element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0BDCC63-7616-484A-9AF8-CC151FF4F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422" y="3499106"/>
                    <a:ext cx="1435042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AFF15B-AD63-40C0-9632-54BEF925675F}"/>
                  </a:ext>
                </a:extLst>
              </p:cNvPr>
              <p:cNvSpPr txBox="1"/>
              <p:nvPr/>
            </p:nvSpPr>
            <p:spPr>
              <a:xfrm>
                <a:off x="2321258" y="3499106"/>
                <a:ext cx="12963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ighlight>
                      <a:srgbClr val="FFFF00"/>
                    </a:highlight>
                  </a:rPr>
                  <a:t>No. of </a:t>
                </a:r>
              </a:p>
              <a:p>
                <a:pPr algn="ctr"/>
                <a:r>
                  <a:rPr lang="en-US" dirty="0">
                    <a:highlight>
                      <a:srgbClr val="FFFF00"/>
                    </a:highlight>
                  </a:rPr>
                  <a:t>comparison</a:t>
                </a:r>
                <a:endParaRPr lang="en-IN" dirty="0">
                  <a:highlight>
                    <a:srgbClr val="FFFF00"/>
                  </a:highligh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96EC7A1-B453-401C-BECA-7335FA2B864D}"/>
                      </a:ext>
                    </a:extLst>
                  </p:cNvPr>
                  <p:cNvSpPr txBox="1"/>
                  <p:nvPr/>
                </p:nvSpPr>
                <p:spPr>
                  <a:xfrm>
                    <a:off x="3802262" y="3549170"/>
                    <a:ext cx="129636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highlight>
                          <a:srgbClr val="FFFF00"/>
                        </a:highlight>
                      </a:rPr>
                      <a:t>Array Index</a:t>
                    </a:r>
                  </a:p>
                  <a:p>
                    <a:pPr algn="ctr"/>
                    <a:r>
                      <a:rPr lang="en-US" dirty="0">
                        <a:highlight>
                          <a:srgbClr val="FFFF00"/>
                        </a:highlight>
                      </a:rPr>
                      <a:t> value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96EC7A1-B453-401C-BECA-7335FA2B8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2262" y="3549170"/>
                    <a:ext cx="129636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8" t="-5660" r="-1887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144710-D337-4621-90B6-99CDE0EED17B}"/>
                  </a:ext>
                </a:extLst>
              </p:cNvPr>
              <p:cNvSpPr txBox="1"/>
              <p:nvPr/>
            </p:nvSpPr>
            <p:spPr>
              <a:xfrm>
                <a:off x="5632003" y="3636943"/>
                <a:ext cx="12963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ighlight>
                      <a:srgbClr val="FFFF00"/>
                    </a:highlight>
                  </a:rPr>
                  <a:t>Case Analysis</a:t>
                </a:r>
                <a:endParaRPr lang="en-IN" dirty="0">
                  <a:highlight>
                    <a:srgbClr val="FFFF00"/>
                  </a:highlight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1484CE2-2E0A-4792-A819-8DAB0ECF2CAB}"/>
                    </a:ext>
                  </a:extLst>
                </p:cNvPr>
                <p:cNvSpPr txBox="1"/>
                <p:nvPr/>
              </p:nvSpPr>
              <p:spPr>
                <a:xfrm>
                  <a:off x="6867537" y="3697441"/>
                  <a:ext cx="15046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highlight>
                        <a:srgbClr val="FFFF00"/>
                      </a:highlight>
                    </a:rPr>
                    <a:t>Conclusion in terms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1484CE2-2E0A-4792-A819-8DAB0ECF2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537" y="3697441"/>
                  <a:ext cx="1504675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1220" t="-4717" r="-4065" b="-1415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4770A-5391-4E1B-8618-81083A1F6B71}"/>
                  </a:ext>
                </a:extLst>
              </p:cNvPr>
              <p:cNvSpPr txBox="1"/>
              <p:nvPr/>
            </p:nvSpPr>
            <p:spPr>
              <a:xfrm>
                <a:off x="7182679" y="4219604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04770A-5391-4E1B-8618-81083A1F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79" y="4219604"/>
                <a:ext cx="927246" cy="369332"/>
              </a:xfrm>
              <a:prstGeom prst="rect">
                <a:avLst/>
              </a:prstGeom>
              <a:blipFill>
                <a:blip r:embed="rId12"/>
                <a:stretch>
                  <a:fillRect l="-15132" r="-46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67ABDC-87A3-4FFD-A5AD-94E1E1D4D587}"/>
                  </a:ext>
                </a:extLst>
              </p:cNvPr>
              <p:cNvSpPr txBox="1"/>
              <p:nvPr/>
            </p:nvSpPr>
            <p:spPr>
              <a:xfrm>
                <a:off x="7318301" y="4815719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67ABDC-87A3-4FFD-A5AD-94E1E1D4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01" y="4815719"/>
                <a:ext cx="92724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B294BD-0749-4C50-9D44-6CDEB18F90EA}"/>
                  </a:ext>
                </a:extLst>
              </p:cNvPr>
              <p:cNvSpPr txBox="1"/>
              <p:nvPr/>
            </p:nvSpPr>
            <p:spPr>
              <a:xfrm>
                <a:off x="718743" y="5237385"/>
                <a:ext cx="1435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=69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B294BD-0749-4C50-9D44-6CDEB18F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43" y="5237385"/>
                <a:ext cx="143504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4CFB4CD-B007-4B0F-933F-EE60EBDF0E00}"/>
              </a:ext>
            </a:extLst>
          </p:cNvPr>
          <p:cNvSpPr txBox="1"/>
          <p:nvPr/>
        </p:nvSpPr>
        <p:spPr>
          <a:xfrm>
            <a:off x="2338427" y="5237385"/>
            <a:ext cx="129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A0CC-FAEC-4D02-BBDE-91A13D3EA68B}"/>
                  </a:ext>
                </a:extLst>
              </p:cNvPr>
              <p:cNvSpPr txBox="1"/>
              <p:nvPr/>
            </p:nvSpPr>
            <p:spPr>
              <a:xfrm>
                <a:off x="4060134" y="5270491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A0CC-FAEC-4D02-BBDE-91A13D3EA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134" y="5270491"/>
                <a:ext cx="9272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B66927-BB3F-4F69-89B2-6B9BE2DEAD51}"/>
                  </a:ext>
                </a:extLst>
              </p:cNvPr>
              <p:cNvSpPr txBox="1"/>
              <p:nvPr/>
            </p:nvSpPr>
            <p:spPr>
              <a:xfrm>
                <a:off x="5966483" y="5336602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𝑊𝑜𝑟𝑠𝑡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𝐶𝑎𝑠𝑒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B66927-BB3F-4F69-89B2-6B9BE2DEA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83" y="5336602"/>
                <a:ext cx="927246" cy="369332"/>
              </a:xfrm>
              <a:prstGeom prst="rect">
                <a:avLst/>
              </a:prstGeom>
              <a:blipFill>
                <a:blip r:embed="rId16"/>
                <a:stretch>
                  <a:fillRect l="-25658" r="-20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E71941-38A7-412C-82DF-8C3977078919}"/>
                  </a:ext>
                </a:extLst>
              </p:cNvPr>
              <p:cNvSpPr txBox="1"/>
              <p:nvPr/>
            </p:nvSpPr>
            <p:spPr>
              <a:xfrm>
                <a:off x="7339622" y="5365434"/>
                <a:ext cx="927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+1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E71941-38A7-412C-82DF-8C3977078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622" y="5365434"/>
                <a:ext cx="927246" cy="369332"/>
              </a:xfrm>
              <a:prstGeom prst="rect">
                <a:avLst/>
              </a:prstGeom>
              <a:blipFill>
                <a:blip r:embed="rId1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Down 50">
            <a:extLst>
              <a:ext uri="{FF2B5EF4-FFF2-40B4-BE49-F238E27FC236}">
                <a16:creationId xmlns:a16="http://schemas.microsoft.com/office/drawing/2014/main" id="{B812982C-84D0-47DB-BA65-5C4E3893E2BB}"/>
              </a:ext>
            </a:extLst>
          </p:cNvPr>
          <p:cNvSpPr/>
          <p:nvPr/>
        </p:nvSpPr>
        <p:spPr>
          <a:xfrm>
            <a:off x="1702965" y="2357306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6C3537E5-5A16-4460-8B62-9A55C852937E}"/>
              </a:ext>
            </a:extLst>
          </p:cNvPr>
          <p:cNvSpPr/>
          <p:nvPr/>
        </p:nvSpPr>
        <p:spPr>
          <a:xfrm>
            <a:off x="2303687" y="2348293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ED233BA4-6B00-4752-8EAD-8255CF184029}"/>
              </a:ext>
            </a:extLst>
          </p:cNvPr>
          <p:cNvSpPr/>
          <p:nvPr/>
        </p:nvSpPr>
        <p:spPr>
          <a:xfrm>
            <a:off x="2929157" y="2350315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AC560087-7251-4C6A-B0D7-AFDB6CE98B25}"/>
              </a:ext>
            </a:extLst>
          </p:cNvPr>
          <p:cNvSpPr/>
          <p:nvPr/>
        </p:nvSpPr>
        <p:spPr>
          <a:xfrm>
            <a:off x="3529879" y="2349691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A0B5507C-FC65-4D63-AC13-5BEDEC7DC027}"/>
              </a:ext>
            </a:extLst>
          </p:cNvPr>
          <p:cNvSpPr/>
          <p:nvPr/>
        </p:nvSpPr>
        <p:spPr>
          <a:xfrm>
            <a:off x="4145562" y="2350315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4C652A7F-2D3C-4AD1-912E-0475B21AC9E8}"/>
              </a:ext>
            </a:extLst>
          </p:cNvPr>
          <p:cNvSpPr/>
          <p:nvPr/>
        </p:nvSpPr>
        <p:spPr>
          <a:xfrm>
            <a:off x="4746284" y="2341302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2E37C0DF-4856-4847-AF82-6E1F469407E0}"/>
              </a:ext>
            </a:extLst>
          </p:cNvPr>
          <p:cNvSpPr/>
          <p:nvPr/>
        </p:nvSpPr>
        <p:spPr>
          <a:xfrm>
            <a:off x="5371754" y="2343324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F7C1ECF8-797F-4142-9CFF-B2200930E4B4}"/>
              </a:ext>
            </a:extLst>
          </p:cNvPr>
          <p:cNvSpPr/>
          <p:nvPr/>
        </p:nvSpPr>
        <p:spPr>
          <a:xfrm>
            <a:off x="5972476" y="2342700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C1CC32B7-4293-457F-8FEF-ED6D0D2179A7}"/>
              </a:ext>
            </a:extLst>
          </p:cNvPr>
          <p:cNvSpPr/>
          <p:nvPr/>
        </p:nvSpPr>
        <p:spPr>
          <a:xfrm>
            <a:off x="6560616" y="2360694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F01CE97A-3427-4F74-9720-2EA70A611926}"/>
              </a:ext>
            </a:extLst>
          </p:cNvPr>
          <p:cNvSpPr/>
          <p:nvPr/>
        </p:nvSpPr>
        <p:spPr>
          <a:xfrm>
            <a:off x="7161338" y="2360070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0C44EEA3-0900-4710-BB0B-7B4A2B113A8F}"/>
              </a:ext>
            </a:extLst>
          </p:cNvPr>
          <p:cNvSpPr/>
          <p:nvPr/>
        </p:nvSpPr>
        <p:spPr>
          <a:xfrm>
            <a:off x="7706197" y="2341301"/>
            <a:ext cx="45719" cy="25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640AA9CA-2E2D-4FB0-8780-06A7383F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15930"/>
              </p:ext>
            </p:extLst>
          </p:nvPr>
        </p:nvGraphicFramePr>
        <p:xfrm>
          <a:off x="7510943" y="2519450"/>
          <a:ext cx="436227" cy="365760"/>
        </p:xfrm>
        <a:graphic>
          <a:graphicData uri="http://schemas.openxmlformats.org/drawingml/2006/table">
            <a:tbl>
              <a:tblPr/>
              <a:tblGrid>
                <a:gridCol w="436227">
                  <a:extLst>
                    <a:ext uri="{9D8B030D-6E8A-4147-A177-3AD203B41FA5}">
                      <a16:colId xmlns:a16="http://schemas.microsoft.com/office/drawing/2014/main" val="3242300211"/>
                    </a:ext>
                  </a:extLst>
                </a:gridCol>
              </a:tblGrid>
              <a:tr h="3607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743738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61F98-233E-40FE-9D5C-15B1A32B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A87E4-4F1A-47A7-83DC-40BEEEC4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  <p:bldP spid="18" grpId="0"/>
      <p:bldP spid="22" grpId="0"/>
      <p:bldP spid="25" grpId="0"/>
      <p:bldP spid="27" grpId="0"/>
      <p:bldP spid="29" grpId="0"/>
      <p:bldP spid="31" grpId="0"/>
      <p:bldP spid="37" grpId="0"/>
      <p:bldP spid="39" grpId="0"/>
      <p:bldP spid="42" grpId="0"/>
      <p:bldP spid="44" grpId="0"/>
      <p:bldP spid="46" grpId="0"/>
      <p:bldP spid="48" grpId="0"/>
      <p:bldP spid="50" grpId="0"/>
      <p:bldP spid="51" grpId="0" animBg="1"/>
      <p:bldP spid="51" grpId="1" animBg="1"/>
      <p:bldP spid="51" grpId="2" animBg="1"/>
      <p:bldP spid="51" grpId="3" animBg="1"/>
      <p:bldP spid="51" grpId="4" animBg="1"/>
      <p:bldP spid="53" grpId="0" animBg="1"/>
      <p:bldP spid="53" grpId="1" animBg="1"/>
      <p:bldP spid="53" grpId="2" animBg="1"/>
      <p:bldP spid="53" grpId="3" animBg="1"/>
      <p:bldP spid="55" grpId="0" animBg="1"/>
      <p:bldP spid="55" grpId="1" animBg="1"/>
      <p:bldP spid="55" grpId="2" animBg="1"/>
      <p:bldP spid="55" grpId="3" animBg="1"/>
      <p:bldP spid="57" grpId="0" animBg="1"/>
      <p:bldP spid="57" grpId="1" animBg="1"/>
      <p:bldP spid="57" grpId="2" animBg="1"/>
      <p:bldP spid="57" grpId="3" animBg="1"/>
      <p:bldP spid="59" grpId="0" animBg="1"/>
      <p:bldP spid="59" grpId="1" animBg="1"/>
      <p:bldP spid="59" grpId="2" animBg="1"/>
      <p:bldP spid="59" grpId="3" animBg="1"/>
      <p:bldP spid="61" grpId="0" animBg="1"/>
      <p:bldP spid="61" grpId="1" animBg="1"/>
      <p:bldP spid="61" grpId="2" animBg="1"/>
      <p:bldP spid="61" grpId="3" animBg="1"/>
      <p:bldP spid="63" grpId="0" animBg="1"/>
      <p:bldP spid="63" grpId="1" animBg="1"/>
      <p:bldP spid="63" grpId="2" animBg="1"/>
      <p:bldP spid="63" grpId="3" animBg="1"/>
      <p:bldP spid="65" grpId="0" animBg="1"/>
      <p:bldP spid="65" grpId="1" animBg="1"/>
      <p:bldP spid="65" grpId="2" animBg="1"/>
      <p:bldP spid="65" grpId="3" animBg="1"/>
      <p:bldP spid="67" grpId="0" animBg="1"/>
      <p:bldP spid="67" grpId="1" animBg="1"/>
      <p:bldP spid="67" grpId="2" animBg="1"/>
      <p:bldP spid="67" grpId="3" animBg="1"/>
      <p:bldP spid="69" grpId="0" animBg="1"/>
      <p:bldP spid="69" grpId="1" animBg="1"/>
      <p:bldP spid="69" grpId="2" animBg="1"/>
      <p:bldP spid="69" grpId="3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EC50-7ED4-4AC2-B1B4-26D1A091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574441"/>
          </a:xfrm>
        </p:spPr>
        <p:txBody>
          <a:bodyPr>
            <a:noAutofit/>
          </a:bodyPr>
          <a:lstStyle/>
          <a:p>
            <a:r>
              <a:rPr lang="en-US" sz="3600" dirty="0"/>
              <a:t>Linear Search Algorithm: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51FE-34DE-40C7-A461-9CD13053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1" y="803041"/>
            <a:ext cx="4345499" cy="5553309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int search ( int x, int n)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, flag=0;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for (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=0; ((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&lt;n) &amp;&amp; (!flag));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++)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</a:t>
            </a:r>
            <a:r>
              <a:rPr lang="en-US" sz="1800" b="1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 if (x==a[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])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           {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       flag=1;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           break;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            }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if(flag)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 return(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else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return (-1);  </a:t>
            </a:r>
            <a:r>
              <a:rPr lang="en-US" sz="1600" b="1" dirty="0">
                <a:latin typeface="+mj-lt"/>
              </a:rPr>
              <a:t>// Invalid position to indicate unsuccessful  search</a:t>
            </a:r>
          </a:p>
          <a:p>
            <a:pPr marL="0" indent="0">
              <a:buNone/>
            </a:pPr>
            <a:r>
              <a:rPr lang="en-US" sz="1600" b="1" dirty="0">
                <a:latin typeface="+mj-lt"/>
              </a:rPr>
              <a:t>}</a:t>
            </a:r>
          </a:p>
          <a:p>
            <a:r>
              <a:rPr lang="en-US" sz="1600" b="1" dirty="0">
                <a:latin typeface="+mj-lt"/>
              </a:rPr>
              <a:t>Here, in this function, we have used a flag variable to indicate the status of searching operation at the end. </a:t>
            </a:r>
          </a:p>
          <a:p>
            <a:r>
              <a:rPr lang="en-US" sz="1600" b="1" dirty="0">
                <a:latin typeface="+mj-lt"/>
              </a:rPr>
              <a:t>The initial value of flag=0 indicate unsuccessful search.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00BB22-4C9E-42C6-BA22-E275BF775D9B}"/>
              </a:ext>
            </a:extLst>
          </p:cNvPr>
          <p:cNvSpPr txBox="1">
            <a:spLocks/>
          </p:cNvSpPr>
          <p:nvPr/>
        </p:nvSpPr>
        <p:spPr>
          <a:xfrm>
            <a:off x="4659955" y="803042"/>
            <a:ext cx="4345499" cy="5553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int search ( int x, int 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   int 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   for (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=0; ((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&lt;n) &amp;&amp; (x!=a[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]));   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++);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if(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&lt;n)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   return(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 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   return (-1);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+mj-lt"/>
              </a:rPr>
              <a:t>}</a:t>
            </a:r>
          </a:p>
          <a:p>
            <a:r>
              <a:rPr lang="en-US" sz="1800" b="1" dirty="0">
                <a:latin typeface="+mj-lt"/>
              </a:rPr>
              <a:t>Here, in this function, we have used  the value of array index </a:t>
            </a:r>
            <a:r>
              <a:rPr lang="en-US" sz="1800" b="1" dirty="0" err="1">
                <a:latin typeface="+mj-lt"/>
              </a:rPr>
              <a:t>i</a:t>
            </a:r>
            <a:r>
              <a:rPr lang="en-US" sz="1800" b="1" dirty="0">
                <a:latin typeface="+mj-lt"/>
              </a:rPr>
              <a:t> to indicate the status of searching operation at the end.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702F7-FD27-4967-9C64-083D3121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DD45-98B2-4A1A-82A3-0533D6C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3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C74F-14E4-4379-9DA7-CE4F68E5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2848"/>
            <a:ext cx="7886700" cy="51571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Worst case time Complexity of Linear Search Algorithm: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90349-C3CC-4427-B05A-ADCB7102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03" y="788566"/>
            <a:ext cx="4731915" cy="5008227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+mj-lt"/>
              </a:rPr>
              <a:t>int search ( int x, int 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+mj-lt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  int </a:t>
            </a:r>
            <a:r>
              <a:rPr lang="en-US" sz="2400" dirty="0" err="1">
                <a:latin typeface="+mj-lt"/>
              </a:rPr>
              <a:t>i</a:t>
            </a:r>
            <a:r>
              <a:rPr lang="en-US" sz="2400" dirty="0">
                <a:latin typeface="+mj-lt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  for ( 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=0</a:t>
            </a:r>
            <a:r>
              <a:rPr lang="en-US" sz="2400" dirty="0">
                <a:latin typeface="+mj-lt"/>
              </a:rPr>
              <a:t>; </a:t>
            </a:r>
            <a:r>
              <a:rPr lang="en-US" sz="2400" dirty="0">
                <a:highlight>
                  <a:srgbClr val="00FFFF"/>
                </a:highlight>
                <a:latin typeface="+mj-lt"/>
              </a:rPr>
              <a:t>((</a:t>
            </a:r>
            <a:r>
              <a:rPr lang="en-US" sz="2400" dirty="0" err="1">
                <a:highlight>
                  <a:srgbClr val="00FFFF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00FFFF"/>
                </a:highlight>
                <a:latin typeface="+mj-lt"/>
              </a:rPr>
              <a:t>&lt;n) &amp;&amp; (x!=a[</a:t>
            </a:r>
            <a:r>
              <a:rPr lang="en-US" sz="2400" dirty="0" err="1">
                <a:highlight>
                  <a:srgbClr val="00FFFF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00FFFF"/>
                </a:highlight>
                <a:latin typeface="+mj-lt"/>
              </a:rPr>
              <a:t>]))</a:t>
            </a:r>
            <a:r>
              <a:rPr lang="en-US" sz="2400" dirty="0">
                <a:latin typeface="+mj-lt"/>
              </a:rPr>
              <a:t>;   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++ </a:t>
            </a:r>
            <a:r>
              <a:rPr lang="en-US" sz="2400" dirty="0">
                <a:latin typeface="+mj-lt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if(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&lt;n</a:t>
            </a:r>
            <a:r>
              <a:rPr lang="en-US" sz="2400" dirty="0">
                <a:latin typeface="+mj-lt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highlight>
                  <a:srgbClr val="00FFFF"/>
                </a:highlight>
                <a:latin typeface="+mj-lt"/>
              </a:rPr>
              <a:t>    return(</a:t>
            </a:r>
            <a:r>
              <a:rPr lang="en-US" sz="2400" dirty="0" err="1">
                <a:highlight>
                  <a:srgbClr val="00FFFF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00FFFF"/>
                </a:highlight>
                <a:latin typeface="+mj-lt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 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return (-1);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4C700-8CFB-4E74-930B-4A2E5AFE1DC9}"/>
              </a:ext>
            </a:extLst>
          </p:cNvPr>
          <p:cNvSpPr txBox="1"/>
          <p:nvPr/>
        </p:nvSpPr>
        <p:spPr>
          <a:xfrm>
            <a:off x="5301842" y="1107347"/>
            <a:ext cx="285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00FF00"/>
                </a:highlight>
              </a:rPr>
              <a:t>Unit Time</a:t>
            </a:r>
            <a:endParaRPr lang="en-IN" sz="2400" dirty="0">
              <a:highlight>
                <a:srgbClr val="00FF00"/>
              </a:highlight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D4ABDB7-BDFF-4D1C-986F-4D20AA96FF1D}"/>
              </a:ext>
            </a:extLst>
          </p:cNvPr>
          <p:cNvCxnSpPr/>
          <p:nvPr/>
        </p:nvCxnSpPr>
        <p:spPr>
          <a:xfrm flipV="1">
            <a:off x="1392572" y="2147582"/>
            <a:ext cx="5134063" cy="461394"/>
          </a:xfrm>
          <a:prstGeom prst="bentConnector3">
            <a:avLst>
              <a:gd name="adj1" fmla="val 32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BE1F66C-7812-47EA-A79D-2949FDC45798}"/>
              </a:ext>
            </a:extLst>
          </p:cNvPr>
          <p:cNvCxnSpPr>
            <a:cxnSpLocks/>
          </p:cNvCxnSpPr>
          <p:nvPr/>
        </p:nvCxnSpPr>
        <p:spPr>
          <a:xfrm flipV="1">
            <a:off x="2730485" y="2378279"/>
            <a:ext cx="3796150" cy="230698"/>
          </a:xfrm>
          <a:prstGeom prst="bentConnector3">
            <a:avLst>
              <a:gd name="adj1" fmla="val -16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39353A-7C6F-43E5-B319-DA6AC589ACD4}"/>
              </a:ext>
            </a:extLst>
          </p:cNvPr>
          <p:cNvCxnSpPr>
            <a:cxnSpLocks/>
          </p:cNvCxnSpPr>
          <p:nvPr/>
        </p:nvCxnSpPr>
        <p:spPr>
          <a:xfrm>
            <a:off x="4446165" y="2955238"/>
            <a:ext cx="2080470" cy="169456"/>
          </a:xfrm>
          <a:prstGeom prst="bentConnector3">
            <a:avLst>
              <a:gd name="adj1" fmla="val 80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3452CA-3920-4B9B-A639-AFF469237FEF}"/>
              </a:ext>
            </a:extLst>
          </p:cNvPr>
          <p:cNvCxnSpPr>
            <a:cxnSpLocks/>
          </p:cNvCxnSpPr>
          <p:nvPr/>
        </p:nvCxnSpPr>
        <p:spPr>
          <a:xfrm flipV="1">
            <a:off x="956345" y="3383910"/>
            <a:ext cx="5570290" cy="262156"/>
          </a:xfrm>
          <a:prstGeom prst="bentConnector3">
            <a:avLst>
              <a:gd name="adj1" fmla="val 3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0847A4-C1F1-47E6-A7D3-B50DA5254F1A}"/>
              </a:ext>
            </a:extLst>
          </p:cNvPr>
          <p:cNvCxnSpPr/>
          <p:nvPr/>
        </p:nvCxnSpPr>
        <p:spPr>
          <a:xfrm>
            <a:off x="285226" y="5796793"/>
            <a:ext cx="7625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AA134E-77D0-4CC2-8945-18DE326605C9}"/>
              </a:ext>
            </a:extLst>
          </p:cNvPr>
          <p:cNvSpPr txBox="1"/>
          <p:nvPr/>
        </p:nvSpPr>
        <p:spPr>
          <a:xfrm>
            <a:off x="6727970" y="2039811"/>
            <a:ext cx="4264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CFF1F2-55FC-4F21-AC7C-FF9B32C2F053}"/>
              </a:ext>
            </a:extLst>
          </p:cNvPr>
          <p:cNvSpPr txBox="1"/>
          <p:nvPr/>
        </p:nvSpPr>
        <p:spPr>
          <a:xfrm>
            <a:off x="6727970" y="4439647"/>
            <a:ext cx="426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1 </a:t>
            </a:r>
            <a:endParaRPr lang="en-IN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BC1838-8EFF-46E1-A3BD-29510DA7B6BF}"/>
              </a:ext>
            </a:extLst>
          </p:cNvPr>
          <p:cNvSpPr txBox="1"/>
          <p:nvPr/>
        </p:nvSpPr>
        <p:spPr>
          <a:xfrm>
            <a:off x="6557966" y="2277216"/>
            <a:ext cx="7572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2x(n+1)</a:t>
            </a:r>
            <a:endParaRPr lang="en-IN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D3EA41-749F-4F95-BA77-29D18848286E}"/>
              </a:ext>
            </a:extLst>
          </p:cNvPr>
          <p:cNvSpPr txBox="1"/>
          <p:nvPr/>
        </p:nvSpPr>
        <p:spPr>
          <a:xfrm>
            <a:off x="6557966" y="2968630"/>
            <a:ext cx="7572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n</a:t>
            </a:r>
            <a:endParaRPr lang="en-IN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143A21-AE60-4770-97FA-36CEEA23D8F5}"/>
              </a:ext>
            </a:extLst>
          </p:cNvPr>
          <p:cNvSpPr txBox="1"/>
          <p:nvPr/>
        </p:nvSpPr>
        <p:spPr>
          <a:xfrm>
            <a:off x="6702262" y="3339730"/>
            <a:ext cx="426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1 </a:t>
            </a:r>
            <a:endParaRPr lang="en-I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F1CA65-EFE4-4C8E-91D5-DE195497C985}"/>
                  </a:ext>
                </a:extLst>
              </p:cNvPr>
              <p:cNvSpPr txBox="1"/>
              <p:nvPr/>
            </p:nvSpPr>
            <p:spPr>
              <a:xfrm>
                <a:off x="335036" y="5823212"/>
                <a:ext cx="7886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1+2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+1)+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+1+1=3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F1CA65-EFE4-4C8E-91D5-DE195497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36" y="5823212"/>
                <a:ext cx="7886700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EEE0001-CC3C-4865-B2E6-B5D08CFF8F7D}"/>
              </a:ext>
            </a:extLst>
          </p:cNvPr>
          <p:cNvCxnSpPr/>
          <p:nvPr/>
        </p:nvCxnSpPr>
        <p:spPr>
          <a:xfrm>
            <a:off x="1818409" y="4229100"/>
            <a:ext cx="4739557" cy="2805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350CF5A-2E87-41A4-98E1-55DD9B04F546}"/>
              </a:ext>
            </a:extLst>
          </p:cNvPr>
          <p:cNvCxnSpPr>
            <a:cxnSpLocks/>
          </p:cNvCxnSpPr>
          <p:nvPr/>
        </p:nvCxnSpPr>
        <p:spPr>
          <a:xfrm flipV="1">
            <a:off x="1922477" y="4504848"/>
            <a:ext cx="4442605" cy="587841"/>
          </a:xfrm>
          <a:prstGeom prst="bentConnector3">
            <a:avLst>
              <a:gd name="adj1" fmla="val 5070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51C1F-557E-415B-98F1-6F2D019A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AC0B7-9FB8-4D15-B223-7DE309C0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9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3" grpId="0"/>
      <p:bldP spid="35" grpId="0"/>
      <p:bldP spid="39" grpId="0"/>
      <p:bldP spid="41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3712-9955-49AF-B42C-9CB5B15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Best case time Complexity of Linear Search Algorithm: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DF127-5CB8-4A5A-9BDB-D438D7A99B1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28650" y="752475"/>
                <a:ext cx="7886700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600" dirty="0"/>
                  <a:t> </a:t>
                </a:r>
                <a:r>
                  <a:rPr lang="en-IN" sz="1800" dirty="0"/>
                  <a:t>(Constant time which is independent of the problem input size </a:t>
                </a:r>
                <a14:m>
                  <m:oMath xmlns:m="http://schemas.openxmlformats.org/officeDocument/2006/math">
                    <m:r>
                      <a:rPr lang="en-IN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1800" dirty="0"/>
                  <a:t>)</a:t>
                </a:r>
                <a:endParaRPr lang="en-IN" sz="2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DF127-5CB8-4A5A-9BDB-D438D7A99B1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52475"/>
                <a:ext cx="7886700" cy="4524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0C1791-0A61-4108-89B2-1C9509F16CCC}"/>
              </a:ext>
            </a:extLst>
          </p:cNvPr>
          <p:cNvSpPr txBox="1">
            <a:spLocks/>
          </p:cNvSpPr>
          <p:nvPr/>
        </p:nvSpPr>
        <p:spPr>
          <a:xfrm>
            <a:off x="628650" y="1204907"/>
            <a:ext cx="7886700" cy="45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Average case time Complexity of Linear Search Algorithm:</a:t>
            </a:r>
            <a:endParaRPr lang="en-I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2A3DF-0410-4C1C-A166-E3142556E4FA}"/>
                  </a:ext>
                </a:extLst>
              </p:cNvPr>
              <p:cNvSpPr txBox="1"/>
              <p:nvPr/>
            </p:nvSpPr>
            <p:spPr>
              <a:xfrm>
                <a:off x="369116" y="1657340"/>
                <a:ext cx="8439323" cy="5179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+2∗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+3∗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				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∗(1+2+3+…+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 </a:t>
                </a:r>
                <a:r>
                  <a:rPr lang="en-IN" dirty="0"/>
                  <a:t>[Here, we have two assumptions]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If we are not sure that whether the searching element present in the given list or not, then the probability of the searching element may be present at a particular position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IN" sz="2000" dirty="0"/>
                  <a:t> 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000" dirty="0"/>
                  <a:t> is the probability that the given element is present in the given list.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IN" sz="9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000" dirty="0"/>
                  <a:t> : represents the probability of successful search </a:t>
                </a:r>
              </a:p>
              <a:p>
                <a:pPr algn="just"/>
                <a:endParaRPr lang="en-IN" sz="5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000" dirty="0"/>
                  <a:t>-1): represents the probability of unsuccessful search 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2A3DF-0410-4C1C-A166-E3142556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1657340"/>
                <a:ext cx="8439323" cy="5179944"/>
              </a:xfrm>
              <a:prstGeom prst="rect">
                <a:avLst/>
              </a:prstGeom>
              <a:blipFill>
                <a:blip r:embed="rId3"/>
                <a:stretch>
                  <a:fillRect l="-650" r="-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90D5-5E5B-4B8F-9EEC-8D7143EE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8FCA1-7C02-46DF-A5D1-9598934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9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1172-3F1D-40E1-B01A-AB7293C1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229"/>
            <a:ext cx="7886700" cy="343949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Average case time Complexity of Linear Search Algorithm: (Cont..)</a:t>
            </a:r>
            <a:br>
              <a:rPr lang="en-IN" sz="4400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AC2651-160B-4AAE-B002-314A50BFE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783" y="755008"/>
                <a:ext cx="8288323" cy="5595457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+2∗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+3∗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1+2+3+…+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dirty="0"/>
              </a:p>
              <a:p>
                <a:pPr>
                  <a:lnSpc>
                    <a:spcPct val="120000"/>
                  </a:lnSpc>
                </a:pPr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All the above two different cases of the average case time complexity of linear search algorithm, we made an assumption.</a:t>
                </a:r>
              </a:p>
              <a:p>
                <a:pPr>
                  <a:lnSpc>
                    <a:spcPct val="160000"/>
                  </a:lnSpc>
                </a:pPr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The question is that what assumption, we have considered for the above two cases?</a:t>
                </a:r>
              </a:p>
              <a:p>
                <a:pPr>
                  <a:lnSpc>
                    <a:spcPct val="120000"/>
                  </a:lnSpc>
                </a:pPr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The assumption was that the probability of a given element may be present in the given list is equable probable (no bias factor 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When we don’t consider the equable probable concept, then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endParaRPr lang="en-US" sz="1800" b="1" i="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𝒘𝒉𝒆𝒓𝒆</m:t>
                    </m:r>
                    <m:nary>
                      <m:naryPr>
                        <m:chr m:val="∑"/>
                        <m:ctrl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 represents the probability of successful search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represents the probability that the searching element may be present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IN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 position in the list.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AC2651-160B-4AAE-B002-314A50BFE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783" y="755008"/>
                <a:ext cx="8288323" cy="5595457"/>
              </a:xfrm>
              <a:blipFill>
                <a:blip r:embed="rId2"/>
                <a:stretch>
                  <a:fillRect l="-221" r="-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DB374-FF99-4946-A123-FCB1CBEF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F6A5C-910A-470C-89BB-7D87EE33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1AE8-9FB2-44BD-A952-731FB080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358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Different cases of Time Complexities of    Linear Search Algorithm: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4156F-756B-4463-8269-403CF375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47414"/>
            <a:ext cx="7886700" cy="1709437"/>
          </a:xfrm>
        </p:spPr>
        <p:txBody>
          <a:bodyPr/>
          <a:lstStyle/>
          <a:p>
            <a:pPr algn="just"/>
            <a:r>
              <a:rPr lang="en-US" dirty="0"/>
              <a:t>Most of the time, when we analyze the time complexity of an algorithm, we are concerned with the </a:t>
            </a:r>
            <a:r>
              <a:rPr lang="en-US" dirty="0">
                <a:highlight>
                  <a:srgbClr val="FFFF00"/>
                </a:highlight>
              </a:rPr>
              <a:t>worst case time complexity</a:t>
            </a:r>
            <a:endParaRPr lang="en-IN" dirty="0">
              <a:highlight>
                <a:srgbClr val="FFFF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9ED107-8FEC-4CD3-8D98-9ABC5CFFECFF}"/>
              </a:ext>
            </a:extLst>
          </p:cNvPr>
          <p:cNvGrpSpPr/>
          <p:nvPr/>
        </p:nvGrpSpPr>
        <p:grpSpPr>
          <a:xfrm>
            <a:off x="542259" y="1778464"/>
            <a:ext cx="7783034" cy="1789692"/>
            <a:chOff x="542259" y="897622"/>
            <a:chExt cx="7783034" cy="15209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B692D7-9CB9-4EEC-9F19-F43DE360E771}"/>
                </a:ext>
              </a:extLst>
            </p:cNvPr>
            <p:cNvSpPr/>
            <p:nvPr/>
          </p:nvSpPr>
          <p:spPr>
            <a:xfrm>
              <a:off x="3125973" y="897622"/>
              <a:ext cx="2612097" cy="559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 Complexity Analysis: Linear Search Algorithm</a:t>
              </a:r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12DD246-F7E1-4D65-97AA-4E06304DD5FF}"/>
                    </a:ext>
                  </a:extLst>
                </p:cNvPr>
                <p:cNvSpPr/>
                <p:nvPr/>
              </p:nvSpPr>
              <p:spPr>
                <a:xfrm>
                  <a:off x="542259" y="1828796"/>
                  <a:ext cx="1754372" cy="5897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Best case Analysis </a:t>
                  </a:r>
                  <a14:m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en-IN" sz="1800" b="1" dirty="0"/>
                    <a:t> </a:t>
                  </a:r>
                  <a:endParaRPr lang="en-IN" sz="1600" b="1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12DD246-F7E1-4D65-97AA-4E06304DD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59" y="1828796"/>
                  <a:ext cx="1754372" cy="589749"/>
                </a:xfrm>
                <a:prstGeom prst="rect">
                  <a:avLst/>
                </a:prstGeom>
                <a:blipFill>
                  <a:blip r:embed="rId2"/>
                  <a:stretch>
                    <a:fillRect r="-13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5DFECFA-BC8B-458A-8F13-E19660E01EF4}"/>
                    </a:ext>
                  </a:extLst>
                </p:cNvPr>
                <p:cNvSpPr/>
                <p:nvPr/>
              </p:nvSpPr>
              <p:spPr>
                <a:xfrm>
                  <a:off x="3495121" y="1828799"/>
                  <a:ext cx="1877310" cy="5897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Average case Analysis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b="1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a14:m>
                  <a:r>
                    <a:rPr lang="en-IN" sz="1400" b="1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5DFECFA-BC8B-458A-8F13-E19660E01E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121" y="1828799"/>
                  <a:ext cx="1877310" cy="5897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E464E24-EC75-4DE8-9E3F-DF8526BCC876}"/>
                    </a:ext>
                  </a:extLst>
                </p:cNvPr>
                <p:cNvSpPr/>
                <p:nvPr/>
              </p:nvSpPr>
              <p:spPr>
                <a:xfrm>
                  <a:off x="6570921" y="1876646"/>
                  <a:ext cx="1754372" cy="54189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Worst case Analysis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+5</m:t>
                      </m:r>
                    </m:oMath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E464E24-EC75-4DE8-9E3F-DF8526BCC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921" y="1876646"/>
                  <a:ext cx="1754372" cy="5418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13A5E13A-C266-4846-B2E6-7944280AD076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2739666" y="136439"/>
              <a:ext cx="372136" cy="3012577"/>
            </a:xfrm>
            <a:prstGeom prst="bentConnector3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B6F9CF-436A-4F8A-A116-FD0E244F4DCD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730071" y="158610"/>
              <a:ext cx="419987" cy="3016085"/>
            </a:xfrm>
            <a:prstGeom prst="bentConnector3">
              <a:avLst>
                <a:gd name="adj1" fmla="val 50000"/>
              </a:avLst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B8515B-4BF2-4D46-9990-A67498675E0A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4432022" y="1456660"/>
              <a:ext cx="1754" cy="37214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B924A49-2B48-4742-8E6F-B0F788F7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Lecture 2: Data Structure &amp; Algorithms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062BF9-053A-4FC2-973D-8E8608AA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47C6D-8F31-4ABB-8458-E72A2E58DE7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5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</TotalTime>
  <Words>2024</Words>
  <Application>Microsoft Office PowerPoint</Application>
  <PresentationFormat>On-screen Show (4:3)</PresentationFormat>
  <Paragraphs>272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Cambria Math</vt:lpstr>
      <vt:lpstr>inherit</vt:lpstr>
      <vt:lpstr>Open Sans</vt:lpstr>
      <vt:lpstr>Wingdings</vt:lpstr>
      <vt:lpstr>Office Theme</vt:lpstr>
      <vt:lpstr>Data Structure &amp; Algorithms (PCC-CS301)</vt:lpstr>
      <vt:lpstr>Outline : Lecture 2</vt:lpstr>
      <vt:lpstr>Different cases of Time Complexities Analysis:  </vt:lpstr>
      <vt:lpstr>Example to understand the best case, worst case and average case analysis of an Algorithm:</vt:lpstr>
      <vt:lpstr>Linear Search Algorithm:</vt:lpstr>
      <vt:lpstr>Worst case time Complexity of Linear Search Algorithm:</vt:lpstr>
      <vt:lpstr>Best case time Complexity of Linear Search Algorithm:</vt:lpstr>
      <vt:lpstr>Average case time Complexity of Linear Search Algorithm: (Cont..) </vt:lpstr>
      <vt:lpstr>Different cases of Time Complexities of    Linear Search Algorithm:</vt:lpstr>
      <vt:lpstr>Asymptotic Notations ( O, o, Ω, ω, ϴ): </vt:lpstr>
      <vt:lpstr> Why study Asymptotic Notations ? (Cont..) </vt:lpstr>
      <vt:lpstr>Asymptotic Notations ( O, o, Ω, ω, ϴ): (Cont..)</vt:lpstr>
      <vt:lpstr>Understanding the upper &amp; Lower Bounds Concepts</vt:lpstr>
      <vt:lpstr>Asymptotic Notations ( O, o, Ω, ω, ϴ): (Cont..)</vt:lpstr>
      <vt:lpstr>Asymptotic Notations ( O, o, Ω, ω, ϴ): (Cont..)</vt:lpstr>
      <vt:lpstr>Conclusion of Lecture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91974</dc:creator>
  <cp:lastModifiedBy>91974</cp:lastModifiedBy>
  <cp:revision>71</cp:revision>
  <dcterms:created xsi:type="dcterms:W3CDTF">2020-09-13T13:28:55Z</dcterms:created>
  <dcterms:modified xsi:type="dcterms:W3CDTF">2020-09-18T01:58:54Z</dcterms:modified>
</cp:coreProperties>
</file>